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660" r:id="rId2"/>
  </p:sldMasterIdLst>
  <p:notesMasterIdLst>
    <p:notesMasterId r:id="rId8"/>
  </p:notesMasterIdLst>
  <p:sldIdLst>
    <p:sldId id="311" r:id="rId3"/>
    <p:sldId id="334" r:id="rId4"/>
    <p:sldId id="369" r:id="rId5"/>
    <p:sldId id="377" r:id="rId6"/>
    <p:sldId id="360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6461F"/>
    <a:srgbClr val="4DEC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8" autoAdjust="0"/>
    <p:restoredTop sz="78993" autoAdjust="0"/>
  </p:normalViewPr>
  <p:slideViewPr>
    <p:cSldViewPr>
      <p:cViewPr>
        <p:scale>
          <a:sx n="40" d="100"/>
          <a:sy n="40" d="100"/>
        </p:scale>
        <p:origin x="-90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165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4C70C-3B49-4463-9605-415D9B52EED0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3EA0C9-FD1B-4461-9F55-BC4E13761F2E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xfrm>
          <a:off x="1614879" y="0"/>
          <a:ext cx="2050493" cy="714936"/>
        </a:xfrm>
      </dgm:spPr>
      <dgm:t>
        <a:bodyPr/>
        <a:lstStyle/>
        <a:p>
          <a:r>
            <a:rPr lang="en-US" sz="2000" b="1" dirty="0" smtClean="0"/>
            <a:t>Climate resilience and low carbon strategies developed</a:t>
          </a:r>
          <a:endParaRPr lang="en-GB" sz="2000" b="1" dirty="0"/>
        </a:p>
      </dgm:t>
    </dgm:pt>
    <dgm:pt modelId="{0B2F2A60-9694-4A78-96F7-8249DD205EE1}" type="parTrans" cxnId="{8BB46253-9F63-4B04-BF0D-3F94280241EF}">
      <dgm:prSet/>
      <dgm:spPr/>
      <dgm:t>
        <a:bodyPr/>
        <a:lstStyle/>
        <a:p>
          <a:endParaRPr lang="en-GB"/>
        </a:p>
      </dgm:t>
    </dgm:pt>
    <dgm:pt modelId="{A9E94354-4BCD-4A3B-B224-C3612661EF10}" type="sibTrans" cxnId="{8BB46253-9F63-4B04-BF0D-3F94280241EF}">
      <dgm:prSet/>
      <dgm:spPr/>
      <dgm:t>
        <a:bodyPr/>
        <a:lstStyle/>
        <a:p>
          <a:endParaRPr lang="en-GB"/>
        </a:p>
      </dgm:t>
    </dgm:pt>
    <dgm:pt modelId="{D7D2354A-BCAE-4316-A74B-DDDB6AC7CE8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400" b="1" dirty="0" smtClean="0"/>
            <a:t>ADAPTATION AND CLIMATE RESILIENCE</a:t>
          </a:r>
        </a:p>
        <a:p>
          <a:pPr algn="ctr"/>
          <a:r>
            <a:rPr lang="en-GB" sz="1400" dirty="0" smtClean="0"/>
            <a:t>1. Climate change modelling/ monitoring capacity building </a:t>
          </a:r>
        </a:p>
        <a:p>
          <a:pPr algn="ctr"/>
          <a:r>
            <a:rPr lang="en-GB" sz="1400" dirty="0" smtClean="0"/>
            <a:t>2. Risk assessment and identification of adaptation interventions</a:t>
          </a:r>
        </a:p>
        <a:p>
          <a:pPr algn="ctr"/>
          <a:r>
            <a:rPr lang="en-GB" sz="1400" dirty="0" smtClean="0"/>
            <a:t>3. Testing and replication of adaptation options</a:t>
          </a:r>
          <a:endParaRPr lang="en-GB" sz="1400" dirty="0"/>
        </a:p>
      </dgm:t>
    </dgm:pt>
    <dgm:pt modelId="{FD309C2E-0853-4F6A-86A6-71A113E8FBB4}" type="parTrans" cxnId="{B8987388-E7E5-4DAE-8EE9-52553A3916FA}">
      <dgm:prSet/>
      <dgm:spPr/>
      <dgm:t>
        <a:bodyPr/>
        <a:lstStyle/>
        <a:p>
          <a:endParaRPr lang="en-GB"/>
        </a:p>
      </dgm:t>
    </dgm:pt>
    <dgm:pt modelId="{C81D51D4-417C-4217-A5C4-BFFCA61226BD}" type="sibTrans" cxnId="{B8987388-E7E5-4DAE-8EE9-52553A3916FA}">
      <dgm:prSet/>
      <dgm:spPr/>
      <dgm:t>
        <a:bodyPr/>
        <a:lstStyle/>
        <a:p>
          <a:endParaRPr lang="en-GB"/>
        </a:p>
      </dgm:t>
    </dgm:pt>
    <dgm:pt modelId="{BCEAF8E3-93E0-4CFC-B6EA-02E5C31C9D99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1865071" y="1208597"/>
          <a:ext cx="1562263" cy="714936"/>
        </a:xfrm>
      </dgm:spPr>
      <dgm:t>
        <a:bodyPr/>
        <a:lstStyle/>
        <a:p>
          <a:r>
            <a:rPr lang="en-US" sz="1400" b="1" dirty="0" smtClean="0"/>
            <a:t>NATIONAL SFM AND REDD+ READINESS</a:t>
          </a:r>
        </a:p>
        <a:p>
          <a:r>
            <a:rPr lang="en-GB" sz="1400" dirty="0" smtClean="0"/>
            <a:t>1. Strengthening national REDD+ planning and policy</a:t>
          </a:r>
        </a:p>
        <a:p>
          <a:r>
            <a:rPr lang="en-GB" sz="1400" dirty="0" smtClean="0"/>
            <a:t>2. Strengthening forest and carbon monitoring systems</a:t>
          </a:r>
        </a:p>
        <a:p>
          <a:r>
            <a:rPr lang="en-GB" sz="1400" dirty="0" smtClean="0"/>
            <a:t>3. Testing and development of REDD+ systems</a:t>
          </a:r>
          <a:endParaRPr lang="en-GB" sz="1400" dirty="0"/>
        </a:p>
      </dgm:t>
    </dgm:pt>
    <dgm:pt modelId="{B8DB3344-566B-4AA8-B9BE-C57C58E6A17A}" type="parTrans" cxnId="{CD6C9927-673A-4F1C-89C2-377F0A2120A7}">
      <dgm:prSet/>
      <dgm:spPr/>
      <dgm:t>
        <a:bodyPr/>
        <a:lstStyle/>
        <a:p>
          <a:endParaRPr lang="en-GB"/>
        </a:p>
      </dgm:t>
    </dgm:pt>
    <dgm:pt modelId="{298996FB-8401-49DF-BF30-0DE28B1A65C5}" type="sibTrans" cxnId="{CD6C9927-673A-4F1C-89C2-377F0A2120A7}">
      <dgm:prSet/>
      <dgm:spPr/>
      <dgm:t>
        <a:bodyPr/>
        <a:lstStyle/>
        <a:p>
          <a:endParaRPr lang="en-GB"/>
        </a:p>
      </dgm:t>
    </dgm:pt>
    <dgm:pt modelId="{05E50E27-4F4A-4189-BC1E-3FDFF15BFC3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3727608" y="1208597"/>
          <a:ext cx="1724640" cy="714936"/>
        </a:xfrm>
      </dgm:spPr>
      <dgm:t>
        <a:bodyPr/>
        <a:lstStyle/>
        <a:p>
          <a:r>
            <a:rPr lang="en-US" sz="1400" b="1" dirty="0"/>
            <a:t>MITIGATION </a:t>
          </a:r>
        </a:p>
        <a:p>
          <a:r>
            <a:rPr lang="en-GB" sz="1400" dirty="0" smtClean="0"/>
            <a:t>1. NAMA awareness raising and policy / planning support </a:t>
          </a:r>
        </a:p>
        <a:p>
          <a:r>
            <a:rPr lang="en-GB" sz="1400" dirty="0" smtClean="0"/>
            <a:t>2. Technical capacity building for mitigation MRV systems</a:t>
          </a:r>
        </a:p>
        <a:p>
          <a:r>
            <a:rPr lang="en-GB" sz="1400" dirty="0" smtClean="0"/>
            <a:t>3. Testing and development of low carbon interventions</a:t>
          </a:r>
          <a:endParaRPr lang="en-GB" sz="1400" dirty="0"/>
        </a:p>
      </dgm:t>
    </dgm:pt>
    <dgm:pt modelId="{DAB79973-19F2-4B86-8445-4ABEBAAF94E2}" type="parTrans" cxnId="{918023F3-0C58-4F9C-BE3E-AEB20230343A}">
      <dgm:prSet/>
      <dgm:spPr/>
      <dgm:t>
        <a:bodyPr/>
        <a:lstStyle/>
        <a:p>
          <a:endParaRPr lang="en-GB"/>
        </a:p>
      </dgm:t>
    </dgm:pt>
    <dgm:pt modelId="{700667D6-C71B-4C80-ACD7-4A19352243AB}" type="sibTrans" cxnId="{918023F3-0C58-4F9C-BE3E-AEB20230343A}">
      <dgm:prSet/>
      <dgm:spPr/>
      <dgm:t>
        <a:bodyPr/>
        <a:lstStyle/>
        <a:p>
          <a:endParaRPr lang="en-GB"/>
        </a:p>
      </dgm:t>
    </dgm:pt>
    <dgm:pt modelId="{9C992D9A-B8A2-44C0-B8AB-D19CF19C16E0}" type="pres">
      <dgm:prSet presAssocID="{22F4C70C-3B49-4463-9605-415D9B52EE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19F3CE8-2974-45EB-AC6E-7D79B520FC41}" type="pres">
      <dgm:prSet presAssocID="{D73EA0C9-FD1B-4461-9F55-BC4E13761F2E}" presName="root" presStyleCnt="0"/>
      <dgm:spPr/>
      <dgm:t>
        <a:bodyPr/>
        <a:lstStyle/>
        <a:p>
          <a:endParaRPr lang="en-GB"/>
        </a:p>
      </dgm:t>
    </dgm:pt>
    <dgm:pt modelId="{6660CAB6-5D72-4DB7-9D94-9AFA3C790005}" type="pres">
      <dgm:prSet presAssocID="{D73EA0C9-FD1B-4461-9F55-BC4E13761F2E}" presName="rootComposite" presStyleCnt="0"/>
      <dgm:spPr/>
      <dgm:t>
        <a:bodyPr/>
        <a:lstStyle/>
        <a:p>
          <a:endParaRPr lang="en-GB"/>
        </a:p>
      </dgm:t>
    </dgm:pt>
    <dgm:pt modelId="{61F18053-5FC5-4776-94DB-E9844370F0BC}" type="pres">
      <dgm:prSet presAssocID="{D73EA0C9-FD1B-4461-9F55-BC4E13761F2E}" presName="rootText" presStyleLbl="node1" presStyleIdx="0" presStyleCnt="1" custScaleX="203889" custScaleY="96533"/>
      <dgm:spPr/>
      <dgm:t>
        <a:bodyPr/>
        <a:lstStyle/>
        <a:p>
          <a:endParaRPr lang="en-GB"/>
        </a:p>
      </dgm:t>
    </dgm:pt>
    <dgm:pt modelId="{10164AD6-6324-4413-A191-1B0E5EC28258}" type="pres">
      <dgm:prSet presAssocID="{D73EA0C9-FD1B-4461-9F55-BC4E13761F2E}" presName="rootConnector" presStyleLbl="node1" presStyleIdx="0" presStyleCnt="1"/>
      <dgm:spPr/>
      <dgm:t>
        <a:bodyPr/>
        <a:lstStyle/>
        <a:p>
          <a:endParaRPr lang="en-GB"/>
        </a:p>
      </dgm:t>
    </dgm:pt>
    <dgm:pt modelId="{E7855D8B-D9C5-4894-93E5-223F0134807E}" type="pres">
      <dgm:prSet presAssocID="{D73EA0C9-FD1B-4461-9F55-BC4E13761F2E}" presName="childShape" presStyleCnt="0"/>
      <dgm:spPr/>
      <dgm:t>
        <a:bodyPr/>
        <a:lstStyle/>
        <a:p>
          <a:endParaRPr lang="en-GB"/>
        </a:p>
      </dgm:t>
    </dgm:pt>
    <dgm:pt modelId="{4A0F7C1D-CB23-4AEE-99AF-54BFEDA013EE}" type="pres">
      <dgm:prSet presAssocID="{FD309C2E-0853-4F6A-86A6-71A113E8FBB4}" presName="Name13" presStyleLbl="parChTrans1D2" presStyleIdx="0" presStyleCnt="3"/>
      <dgm:spPr/>
      <dgm:t>
        <a:bodyPr/>
        <a:lstStyle/>
        <a:p>
          <a:endParaRPr lang="en-GB"/>
        </a:p>
      </dgm:t>
    </dgm:pt>
    <dgm:pt modelId="{7360B926-9BB2-4DEF-96E1-E8B8F90BE31B}" type="pres">
      <dgm:prSet presAssocID="{D7D2354A-BCAE-4316-A74B-DDDB6AC7CE8B}" presName="childText" presStyleLbl="bgAcc1" presStyleIdx="0" presStyleCnt="3" custScaleX="352581" custScaleY="1942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12FD2-9C0E-48F4-BDA1-3C6CC17B10C0}" type="pres">
      <dgm:prSet presAssocID="{B8DB3344-566B-4AA8-B9BE-C57C58E6A17A}" presName="Name13" presStyleLbl="parChTrans1D2" presStyleIdx="1" presStyleCnt="3"/>
      <dgm:spPr/>
      <dgm:t>
        <a:bodyPr/>
        <a:lstStyle/>
        <a:p>
          <a:endParaRPr lang="en-GB"/>
        </a:p>
      </dgm:t>
    </dgm:pt>
    <dgm:pt modelId="{0C1D16D9-E90F-4F31-B1FC-317046469122}" type="pres">
      <dgm:prSet presAssocID="{BCEAF8E3-93E0-4CFC-B6EA-02E5C31C9D99}" presName="childText" presStyleLbl="bgAcc1" presStyleIdx="1" presStyleCnt="3" custScaleX="352581" custScaleY="1942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C479BB-EE37-4300-B717-E95E6FA5B8D9}" type="pres">
      <dgm:prSet presAssocID="{DAB79973-19F2-4B86-8445-4ABEBAAF94E2}" presName="Name13" presStyleLbl="parChTrans1D2" presStyleIdx="2" presStyleCnt="3"/>
      <dgm:spPr/>
      <dgm:t>
        <a:bodyPr/>
        <a:lstStyle/>
        <a:p>
          <a:endParaRPr lang="en-GB"/>
        </a:p>
      </dgm:t>
    </dgm:pt>
    <dgm:pt modelId="{8BAF0128-FA28-45FD-B515-6369D3899612}" type="pres">
      <dgm:prSet presAssocID="{05E50E27-4F4A-4189-BC1E-3FDFF15BFC32}" presName="childText" presStyleLbl="bgAcc1" presStyleIdx="2" presStyleCnt="3" custScaleX="352581" custScaleY="1696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B46253-9F63-4B04-BF0D-3F94280241EF}" srcId="{22F4C70C-3B49-4463-9605-415D9B52EED0}" destId="{D73EA0C9-FD1B-4461-9F55-BC4E13761F2E}" srcOrd="0" destOrd="0" parTransId="{0B2F2A60-9694-4A78-96F7-8249DD205EE1}" sibTransId="{A9E94354-4BCD-4A3B-B224-C3612661EF10}"/>
    <dgm:cxn modelId="{8E62EDA3-15E4-4B96-BF5E-A758F3529F6E}" type="presOf" srcId="{D73EA0C9-FD1B-4461-9F55-BC4E13761F2E}" destId="{61F18053-5FC5-4776-94DB-E9844370F0BC}" srcOrd="0" destOrd="0" presId="urn:microsoft.com/office/officeart/2005/8/layout/hierarchy3"/>
    <dgm:cxn modelId="{538D540F-71CF-4F41-A5F0-BEB837AA31B5}" type="presOf" srcId="{22F4C70C-3B49-4463-9605-415D9B52EED0}" destId="{9C992D9A-B8A2-44C0-B8AB-D19CF19C16E0}" srcOrd="0" destOrd="0" presId="urn:microsoft.com/office/officeart/2005/8/layout/hierarchy3"/>
    <dgm:cxn modelId="{CBBF96F5-FA5F-49D6-92CD-C1FDBF3FED58}" type="presOf" srcId="{B8DB3344-566B-4AA8-B9BE-C57C58E6A17A}" destId="{AE212FD2-9C0E-48F4-BDA1-3C6CC17B10C0}" srcOrd="0" destOrd="0" presId="urn:microsoft.com/office/officeart/2005/8/layout/hierarchy3"/>
    <dgm:cxn modelId="{4D20CDC6-96A9-489E-8813-834D7183A43E}" type="presOf" srcId="{D7D2354A-BCAE-4316-A74B-DDDB6AC7CE8B}" destId="{7360B926-9BB2-4DEF-96E1-E8B8F90BE31B}" srcOrd="0" destOrd="0" presId="urn:microsoft.com/office/officeart/2005/8/layout/hierarchy3"/>
    <dgm:cxn modelId="{BBA9BE6F-14CA-48A2-AD57-9A4E48C63652}" type="presOf" srcId="{DAB79973-19F2-4B86-8445-4ABEBAAF94E2}" destId="{FEC479BB-EE37-4300-B717-E95E6FA5B8D9}" srcOrd="0" destOrd="0" presId="urn:microsoft.com/office/officeart/2005/8/layout/hierarchy3"/>
    <dgm:cxn modelId="{5C12A35D-2FAF-4706-ADA3-5DBB3C46F113}" type="presOf" srcId="{BCEAF8E3-93E0-4CFC-B6EA-02E5C31C9D99}" destId="{0C1D16D9-E90F-4F31-B1FC-317046469122}" srcOrd="0" destOrd="0" presId="urn:microsoft.com/office/officeart/2005/8/layout/hierarchy3"/>
    <dgm:cxn modelId="{B8987388-E7E5-4DAE-8EE9-52553A3916FA}" srcId="{D73EA0C9-FD1B-4461-9F55-BC4E13761F2E}" destId="{D7D2354A-BCAE-4316-A74B-DDDB6AC7CE8B}" srcOrd="0" destOrd="0" parTransId="{FD309C2E-0853-4F6A-86A6-71A113E8FBB4}" sibTransId="{C81D51D4-417C-4217-A5C4-BFFCA61226BD}"/>
    <dgm:cxn modelId="{918023F3-0C58-4F9C-BE3E-AEB20230343A}" srcId="{D73EA0C9-FD1B-4461-9F55-BC4E13761F2E}" destId="{05E50E27-4F4A-4189-BC1E-3FDFF15BFC32}" srcOrd="2" destOrd="0" parTransId="{DAB79973-19F2-4B86-8445-4ABEBAAF94E2}" sibTransId="{700667D6-C71B-4C80-ACD7-4A19352243AB}"/>
    <dgm:cxn modelId="{72659B5B-A1B0-429E-9B81-B6A0DD19FE03}" type="presOf" srcId="{D73EA0C9-FD1B-4461-9F55-BC4E13761F2E}" destId="{10164AD6-6324-4413-A191-1B0E5EC28258}" srcOrd="1" destOrd="0" presId="urn:microsoft.com/office/officeart/2005/8/layout/hierarchy3"/>
    <dgm:cxn modelId="{CD6C9927-673A-4F1C-89C2-377F0A2120A7}" srcId="{D73EA0C9-FD1B-4461-9F55-BC4E13761F2E}" destId="{BCEAF8E3-93E0-4CFC-B6EA-02E5C31C9D99}" srcOrd="1" destOrd="0" parTransId="{B8DB3344-566B-4AA8-B9BE-C57C58E6A17A}" sibTransId="{298996FB-8401-49DF-BF30-0DE28B1A65C5}"/>
    <dgm:cxn modelId="{5420B3EC-E8F6-4658-8060-5D141C724BEF}" type="presOf" srcId="{FD309C2E-0853-4F6A-86A6-71A113E8FBB4}" destId="{4A0F7C1D-CB23-4AEE-99AF-54BFEDA013EE}" srcOrd="0" destOrd="0" presId="urn:microsoft.com/office/officeart/2005/8/layout/hierarchy3"/>
    <dgm:cxn modelId="{9AD94250-3C0F-4CF1-A003-328CE6B7DA34}" type="presOf" srcId="{05E50E27-4F4A-4189-BC1E-3FDFF15BFC32}" destId="{8BAF0128-FA28-45FD-B515-6369D3899612}" srcOrd="0" destOrd="0" presId="urn:microsoft.com/office/officeart/2005/8/layout/hierarchy3"/>
    <dgm:cxn modelId="{3D33F574-5F03-449C-82AC-6B9132B4AF6C}" type="presParOf" srcId="{9C992D9A-B8A2-44C0-B8AB-D19CF19C16E0}" destId="{519F3CE8-2974-45EB-AC6E-7D79B520FC41}" srcOrd="0" destOrd="0" presId="urn:microsoft.com/office/officeart/2005/8/layout/hierarchy3"/>
    <dgm:cxn modelId="{C056041C-9425-467E-9937-0252453C69E2}" type="presParOf" srcId="{519F3CE8-2974-45EB-AC6E-7D79B520FC41}" destId="{6660CAB6-5D72-4DB7-9D94-9AFA3C790005}" srcOrd="0" destOrd="0" presId="urn:microsoft.com/office/officeart/2005/8/layout/hierarchy3"/>
    <dgm:cxn modelId="{D04315FC-1B22-4D7B-B31E-B0EF180787F9}" type="presParOf" srcId="{6660CAB6-5D72-4DB7-9D94-9AFA3C790005}" destId="{61F18053-5FC5-4776-94DB-E9844370F0BC}" srcOrd="0" destOrd="0" presId="urn:microsoft.com/office/officeart/2005/8/layout/hierarchy3"/>
    <dgm:cxn modelId="{58D530E2-4D9B-4AD7-BC5C-24AE33316C38}" type="presParOf" srcId="{6660CAB6-5D72-4DB7-9D94-9AFA3C790005}" destId="{10164AD6-6324-4413-A191-1B0E5EC28258}" srcOrd="1" destOrd="0" presId="urn:microsoft.com/office/officeart/2005/8/layout/hierarchy3"/>
    <dgm:cxn modelId="{3B78E784-F652-41BD-BC13-D3EA7B807385}" type="presParOf" srcId="{519F3CE8-2974-45EB-AC6E-7D79B520FC41}" destId="{E7855D8B-D9C5-4894-93E5-223F0134807E}" srcOrd="1" destOrd="0" presId="urn:microsoft.com/office/officeart/2005/8/layout/hierarchy3"/>
    <dgm:cxn modelId="{3D8F110C-5BE5-45EC-9229-9F15D85F5669}" type="presParOf" srcId="{E7855D8B-D9C5-4894-93E5-223F0134807E}" destId="{4A0F7C1D-CB23-4AEE-99AF-54BFEDA013EE}" srcOrd="0" destOrd="0" presId="urn:microsoft.com/office/officeart/2005/8/layout/hierarchy3"/>
    <dgm:cxn modelId="{135740E6-91F4-40AE-8BD2-A5B2EB37671F}" type="presParOf" srcId="{E7855D8B-D9C5-4894-93E5-223F0134807E}" destId="{7360B926-9BB2-4DEF-96E1-E8B8F90BE31B}" srcOrd="1" destOrd="0" presId="urn:microsoft.com/office/officeart/2005/8/layout/hierarchy3"/>
    <dgm:cxn modelId="{63C5711C-8D9A-4DDC-88A8-10EAE9B9B66B}" type="presParOf" srcId="{E7855D8B-D9C5-4894-93E5-223F0134807E}" destId="{AE212FD2-9C0E-48F4-BDA1-3C6CC17B10C0}" srcOrd="2" destOrd="0" presId="urn:microsoft.com/office/officeart/2005/8/layout/hierarchy3"/>
    <dgm:cxn modelId="{0684DA2B-10D0-46E9-A08F-C07108C35B06}" type="presParOf" srcId="{E7855D8B-D9C5-4894-93E5-223F0134807E}" destId="{0C1D16D9-E90F-4F31-B1FC-317046469122}" srcOrd="3" destOrd="0" presId="urn:microsoft.com/office/officeart/2005/8/layout/hierarchy3"/>
    <dgm:cxn modelId="{66B7B309-4FCD-4000-804D-ED004C2CF61F}" type="presParOf" srcId="{E7855D8B-D9C5-4894-93E5-223F0134807E}" destId="{FEC479BB-EE37-4300-B717-E95E6FA5B8D9}" srcOrd="4" destOrd="0" presId="urn:microsoft.com/office/officeart/2005/8/layout/hierarchy3"/>
    <dgm:cxn modelId="{9BCD5ECE-E99B-46E1-B9E6-645F5740B269}" type="presParOf" srcId="{E7855D8B-D9C5-4894-93E5-223F0134807E}" destId="{8BAF0128-FA28-45FD-B515-6369D389961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BD944-00F3-422B-88B2-F73C1B7706B2}" type="doc">
      <dgm:prSet loTypeId="urn:microsoft.com/office/officeart/2005/8/layout/hList1" loCatId="list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93256550-824F-40FD-9A8B-4568803E2662}">
      <dgm:prSet phldrT="[Text]" custT="1"/>
      <dgm:spPr/>
      <dgm:t>
        <a:bodyPr/>
        <a:lstStyle/>
        <a:p>
          <a:r>
            <a:rPr lang="en-US" sz="3600" b="1" dirty="0" smtClean="0"/>
            <a:t>2016</a:t>
          </a:r>
          <a:endParaRPr lang="en-GB" sz="3600" b="1" dirty="0"/>
        </a:p>
      </dgm:t>
    </dgm:pt>
    <dgm:pt modelId="{785F8393-DE95-43E0-9E59-380A1F21906C}" type="parTrans" cxnId="{D6F63CA9-871E-4C88-A1B4-B7C64327F259}">
      <dgm:prSet/>
      <dgm:spPr/>
      <dgm:t>
        <a:bodyPr/>
        <a:lstStyle/>
        <a:p>
          <a:endParaRPr lang="en-GB"/>
        </a:p>
      </dgm:t>
    </dgm:pt>
    <dgm:pt modelId="{C6CCCA5A-580B-44B4-88A0-7B5A184A4361}" type="sibTrans" cxnId="{D6F63CA9-871E-4C88-A1B4-B7C64327F259}">
      <dgm:prSet/>
      <dgm:spPr/>
      <dgm:t>
        <a:bodyPr/>
        <a:lstStyle/>
        <a:p>
          <a:endParaRPr lang="en-GB"/>
        </a:p>
      </dgm:t>
    </dgm:pt>
    <dgm:pt modelId="{D0D82501-98C4-43BF-A71A-06AEE91B35AA}">
      <dgm:prSet phldrT="[Text]" custT="1"/>
      <dgm:spPr/>
      <dgm:t>
        <a:bodyPr/>
        <a:lstStyle/>
        <a:p>
          <a:r>
            <a:rPr lang="en-US" sz="1600" b="1" dirty="0" smtClean="0"/>
            <a:t>At least three investment proposals on low-carbon technologies and / or climate change adaptation prepared </a:t>
          </a:r>
          <a:endParaRPr lang="en-GB" sz="1600" b="1" dirty="0"/>
        </a:p>
      </dgm:t>
    </dgm:pt>
    <dgm:pt modelId="{D89AAC08-9218-44ED-8D9E-59AD21BB1C54}" type="parTrans" cxnId="{0FAAF3EB-0FDD-4C25-9BF2-568782480A37}">
      <dgm:prSet/>
      <dgm:spPr/>
      <dgm:t>
        <a:bodyPr/>
        <a:lstStyle/>
        <a:p>
          <a:endParaRPr lang="en-GB"/>
        </a:p>
      </dgm:t>
    </dgm:pt>
    <dgm:pt modelId="{43A4040A-94E4-4723-8A7C-D88B83D93A1E}" type="sibTrans" cxnId="{0FAAF3EB-0FDD-4C25-9BF2-568782480A37}">
      <dgm:prSet/>
      <dgm:spPr/>
      <dgm:t>
        <a:bodyPr/>
        <a:lstStyle/>
        <a:p>
          <a:endParaRPr lang="en-GB"/>
        </a:p>
      </dgm:t>
    </dgm:pt>
    <dgm:pt modelId="{6873ABAD-0B56-4C8E-B6F4-A059B3C777F9}">
      <dgm:prSet custT="1"/>
      <dgm:spPr/>
      <dgm:t>
        <a:bodyPr/>
        <a:lstStyle/>
        <a:p>
          <a:r>
            <a:rPr lang="en-US" sz="1600" b="1" dirty="0" smtClean="0"/>
            <a:t>At least 1 national, provincial, or city-based MRV systems developed</a:t>
          </a:r>
          <a:endParaRPr lang="en-GB" sz="1600" b="1" dirty="0"/>
        </a:p>
      </dgm:t>
    </dgm:pt>
    <dgm:pt modelId="{80FAA588-02A3-461D-AECB-EA4AC27E84FA}" type="parTrans" cxnId="{8955EE96-BCC3-4691-98B2-44CE646CD012}">
      <dgm:prSet/>
      <dgm:spPr/>
      <dgm:t>
        <a:bodyPr/>
        <a:lstStyle/>
        <a:p>
          <a:endParaRPr lang="en-GB"/>
        </a:p>
      </dgm:t>
    </dgm:pt>
    <dgm:pt modelId="{32073F0F-C0D3-415A-BF69-7F04AB2B4960}" type="sibTrans" cxnId="{8955EE96-BCC3-4691-98B2-44CE646CD012}">
      <dgm:prSet/>
      <dgm:spPr/>
      <dgm:t>
        <a:bodyPr/>
        <a:lstStyle/>
        <a:p>
          <a:endParaRPr lang="en-GB"/>
        </a:p>
      </dgm:t>
    </dgm:pt>
    <dgm:pt modelId="{75C821F1-FBE6-4D7B-820F-3F80C7587CD5}">
      <dgm:prSet custT="1"/>
      <dgm:spPr/>
      <dgm:t>
        <a:bodyPr/>
        <a:lstStyle/>
        <a:p>
          <a:r>
            <a:rPr lang="en-US" sz="1600" b="1" dirty="0" smtClean="0"/>
            <a:t>Pilot projects with private sector on low carbon technologies implemented in at least one sector</a:t>
          </a:r>
          <a:endParaRPr lang="en-GB" sz="1600" b="1" dirty="0"/>
        </a:p>
      </dgm:t>
    </dgm:pt>
    <dgm:pt modelId="{235D4AB5-88AC-4822-9B42-D18E4C136C18}" type="parTrans" cxnId="{0F05E364-11E4-4B6D-BCDA-CD9CE5321FF9}">
      <dgm:prSet/>
      <dgm:spPr/>
      <dgm:t>
        <a:bodyPr/>
        <a:lstStyle/>
        <a:p>
          <a:endParaRPr lang="en-GB"/>
        </a:p>
      </dgm:t>
    </dgm:pt>
    <dgm:pt modelId="{D62DD9F7-8335-4E3E-8CD2-86207FF7F24A}" type="sibTrans" cxnId="{0F05E364-11E4-4B6D-BCDA-CD9CE5321FF9}">
      <dgm:prSet/>
      <dgm:spPr/>
      <dgm:t>
        <a:bodyPr/>
        <a:lstStyle/>
        <a:p>
          <a:endParaRPr lang="en-GB"/>
        </a:p>
      </dgm:t>
    </dgm:pt>
    <dgm:pt modelId="{198D32CC-17B7-45EA-8231-F018AAE39A01}" type="pres">
      <dgm:prSet presAssocID="{134BD944-00F3-422B-88B2-F73C1B7706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66DA7-F03C-464A-BDFF-CA0DD803574A}" type="pres">
      <dgm:prSet presAssocID="{93256550-824F-40FD-9A8B-4568803E2662}" presName="composite" presStyleCnt="0"/>
      <dgm:spPr/>
    </dgm:pt>
    <dgm:pt modelId="{90B41268-4714-426B-8E2D-DF1E4F8126B0}" type="pres">
      <dgm:prSet presAssocID="{93256550-824F-40FD-9A8B-4568803E266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B6863B-2024-4BCA-BA04-B0D8CD5853A5}" type="pres">
      <dgm:prSet presAssocID="{93256550-824F-40FD-9A8B-4568803E266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AAF3EB-0FDD-4C25-9BF2-568782480A37}" srcId="{93256550-824F-40FD-9A8B-4568803E2662}" destId="{D0D82501-98C4-43BF-A71A-06AEE91B35AA}" srcOrd="0" destOrd="0" parTransId="{D89AAC08-9218-44ED-8D9E-59AD21BB1C54}" sibTransId="{43A4040A-94E4-4723-8A7C-D88B83D93A1E}"/>
    <dgm:cxn modelId="{560C8AE1-6F61-4667-B2DA-04739C4DEB6D}" type="presOf" srcId="{75C821F1-FBE6-4D7B-820F-3F80C7587CD5}" destId="{69B6863B-2024-4BCA-BA04-B0D8CD5853A5}" srcOrd="0" destOrd="2" presId="urn:microsoft.com/office/officeart/2005/8/layout/hList1"/>
    <dgm:cxn modelId="{2AAF4C2A-F195-4CBD-9F67-EE4707D7EBDC}" type="presOf" srcId="{93256550-824F-40FD-9A8B-4568803E2662}" destId="{90B41268-4714-426B-8E2D-DF1E4F8126B0}" srcOrd="0" destOrd="0" presId="urn:microsoft.com/office/officeart/2005/8/layout/hList1"/>
    <dgm:cxn modelId="{0F05E364-11E4-4B6D-BCDA-CD9CE5321FF9}" srcId="{93256550-824F-40FD-9A8B-4568803E2662}" destId="{75C821F1-FBE6-4D7B-820F-3F80C7587CD5}" srcOrd="2" destOrd="0" parTransId="{235D4AB5-88AC-4822-9B42-D18E4C136C18}" sibTransId="{D62DD9F7-8335-4E3E-8CD2-86207FF7F24A}"/>
    <dgm:cxn modelId="{8955EE96-BCC3-4691-98B2-44CE646CD012}" srcId="{93256550-824F-40FD-9A8B-4568803E2662}" destId="{6873ABAD-0B56-4C8E-B6F4-A059B3C777F9}" srcOrd="1" destOrd="0" parTransId="{80FAA588-02A3-461D-AECB-EA4AC27E84FA}" sibTransId="{32073F0F-C0D3-415A-BF69-7F04AB2B4960}"/>
    <dgm:cxn modelId="{D6F63CA9-871E-4C88-A1B4-B7C64327F259}" srcId="{134BD944-00F3-422B-88B2-F73C1B7706B2}" destId="{93256550-824F-40FD-9A8B-4568803E2662}" srcOrd="0" destOrd="0" parTransId="{785F8393-DE95-43E0-9E59-380A1F21906C}" sibTransId="{C6CCCA5A-580B-44B4-88A0-7B5A184A4361}"/>
    <dgm:cxn modelId="{7F95817F-0343-4EA5-84D6-7813D5149648}" type="presOf" srcId="{D0D82501-98C4-43BF-A71A-06AEE91B35AA}" destId="{69B6863B-2024-4BCA-BA04-B0D8CD5853A5}" srcOrd="0" destOrd="0" presId="urn:microsoft.com/office/officeart/2005/8/layout/hList1"/>
    <dgm:cxn modelId="{D0694B3F-2249-4A2B-A36D-3C051426D856}" type="presOf" srcId="{6873ABAD-0B56-4C8E-B6F4-A059B3C777F9}" destId="{69B6863B-2024-4BCA-BA04-B0D8CD5853A5}" srcOrd="0" destOrd="1" presId="urn:microsoft.com/office/officeart/2005/8/layout/hList1"/>
    <dgm:cxn modelId="{062CEF95-9260-4311-9CCD-86B929AD6A5F}" type="presOf" srcId="{134BD944-00F3-422B-88B2-F73C1B7706B2}" destId="{198D32CC-17B7-45EA-8231-F018AAE39A01}" srcOrd="0" destOrd="0" presId="urn:microsoft.com/office/officeart/2005/8/layout/hList1"/>
    <dgm:cxn modelId="{B96C1F23-F3F0-48F5-B9C1-C9922BD85F3B}" type="presParOf" srcId="{198D32CC-17B7-45EA-8231-F018AAE39A01}" destId="{0E266DA7-F03C-464A-BDFF-CA0DD803574A}" srcOrd="0" destOrd="0" presId="urn:microsoft.com/office/officeart/2005/8/layout/hList1"/>
    <dgm:cxn modelId="{8DEF8327-A4B0-4843-89F1-8D466F821829}" type="presParOf" srcId="{0E266DA7-F03C-464A-BDFF-CA0DD803574A}" destId="{90B41268-4714-426B-8E2D-DF1E4F8126B0}" srcOrd="0" destOrd="0" presId="urn:microsoft.com/office/officeart/2005/8/layout/hList1"/>
    <dgm:cxn modelId="{9A16C7BC-51EF-46EE-A836-2803F206E9BF}" type="presParOf" srcId="{0E266DA7-F03C-464A-BDFF-CA0DD803574A}" destId="{69B6863B-2024-4BCA-BA04-B0D8CD5853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18053-5FC5-4776-94DB-E9844370F0BC}">
      <dsp:nvSpPr>
        <dsp:cNvPr id="0" name=""/>
        <dsp:cNvSpPr/>
      </dsp:nvSpPr>
      <dsp:spPr>
        <a:xfrm>
          <a:off x="1424" y="174329"/>
          <a:ext cx="3126233" cy="7400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Climate resilience and low carbon strategies developed</a:t>
          </a:r>
          <a:endParaRPr lang="en-GB" sz="2000" b="1" kern="1200" dirty="0"/>
        </a:p>
      </dsp:txBody>
      <dsp:txXfrm>
        <a:off x="1424" y="174329"/>
        <a:ext cx="3126233" cy="740071"/>
      </dsp:txXfrm>
    </dsp:sp>
    <dsp:sp modelId="{4A0F7C1D-CB23-4AEE-99AF-54BFEDA013EE}">
      <dsp:nvSpPr>
        <dsp:cNvPr id="0" name=""/>
        <dsp:cNvSpPr/>
      </dsp:nvSpPr>
      <dsp:spPr>
        <a:xfrm>
          <a:off x="314047" y="914400"/>
          <a:ext cx="312623" cy="936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429"/>
              </a:lnTo>
              <a:lnTo>
                <a:pt x="312623" y="9364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0B926-9BB2-4DEF-96E1-E8B8F90BE31B}">
      <dsp:nvSpPr>
        <dsp:cNvPr id="0" name=""/>
        <dsp:cNvSpPr/>
      </dsp:nvSpPr>
      <dsp:spPr>
        <a:xfrm>
          <a:off x="626671" y="1106063"/>
          <a:ext cx="4324904" cy="148953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ADAPTATION AND CLIMATE RESILIENCE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1. Climate change modelling/ monitoring capacity building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2. Risk assessment and identification of adaptation interventions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3. Testing and replication of adaptation options</a:t>
          </a:r>
          <a:endParaRPr lang="en-GB" sz="1400" kern="1200" dirty="0"/>
        </a:p>
      </dsp:txBody>
      <dsp:txXfrm>
        <a:off x="626671" y="1106063"/>
        <a:ext cx="4324904" cy="1489533"/>
      </dsp:txXfrm>
    </dsp:sp>
    <dsp:sp modelId="{AE212FD2-9C0E-48F4-BDA1-3C6CC17B10C0}">
      <dsp:nvSpPr>
        <dsp:cNvPr id="0" name=""/>
        <dsp:cNvSpPr/>
      </dsp:nvSpPr>
      <dsp:spPr>
        <a:xfrm>
          <a:off x="314047" y="914400"/>
          <a:ext cx="312623" cy="2617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7625"/>
              </a:lnTo>
              <a:lnTo>
                <a:pt x="312623" y="26176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D16D9-E90F-4F31-B1FC-317046469122}">
      <dsp:nvSpPr>
        <dsp:cNvPr id="0" name=""/>
        <dsp:cNvSpPr/>
      </dsp:nvSpPr>
      <dsp:spPr>
        <a:xfrm>
          <a:off x="626671" y="2787259"/>
          <a:ext cx="4324904" cy="148953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NATIONAL SFM AND REDD+ READINESS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1. Strengthening national REDD+ planning and policy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2. Strengthening forest and carbon monitoring systems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3. Testing and development of REDD+ systems</a:t>
          </a:r>
          <a:endParaRPr lang="en-GB" sz="1400" kern="1200" dirty="0"/>
        </a:p>
      </dsp:txBody>
      <dsp:txXfrm>
        <a:off x="626671" y="2787259"/>
        <a:ext cx="4324904" cy="1489533"/>
      </dsp:txXfrm>
    </dsp:sp>
    <dsp:sp modelId="{FEC479BB-EE37-4300-B717-E95E6FA5B8D9}">
      <dsp:nvSpPr>
        <dsp:cNvPr id="0" name=""/>
        <dsp:cNvSpPr/>
      </dsp:nvSpPr>
      <dsp:spPr>
        <a:xfrm>
          <a:off x="314047" y="914400"/>
          <a:ext cx="312623" cy="4204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4462"/>
              </a:lnTo>
              <a:lnTo>
                <a:pt x="312623" y="420446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F0128-FA28-45FD-B515-6369D3899612}">
      <dsp:nvSpPr>
        <dsp:cNvPr id="0" name=""/>
        <dsp:cNvSpPr/>
      </dsp:nvSpPr>
      <dsp:spPr>
        <a:xfrm>
          <a:off x="626671" y="4468455"/>
          <a:ext cx="4324904" cy="130081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MITIGATION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1. NAMA awareness raising and policy / planning support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2. Technical capacity building for mitigation MRV systems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3. Testing and development of low carbon interventions</a:t>
          </a:r>
          <a:endParaRPr lang="en-GB" sz="1400" kern="1200" dirty="0"/>
        </a:p>
      </dsp:txBody>
      <dsp:txXfrm>
        <a:off x="626671" y="4468455"/>
        <a:ext cx="4324904" cy="13008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41268-4714-426B-8E2D-DF1E4F8126B0}">
      <dsp:nvSpPr>
        <dsp:cNvPr id="0" name=""/>
        <dsp:cNvSpPr/>
      </dsp:nvSpPr>
      <dsp:spPr>
        <a:xfrm>
          <a:off x="0" y="69813"/>
          <a:ext cx="2057400" cy="82296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2016</a:t>
          </a:r>
          <a:endParaRPr lang="en-GB" sz="3600" b="1" kern="1200" dirty="0"/>
        </a:p>
      </dsp:txBody>
      <dsp:txXfrm>
        <a:off x="0" y="69813"/>
        <a:ext cx="2057400" cy="822960"/>
      </dsp:txXfrm>
    </dsp:sp>
    <dsp:sp modelId="{69B6863B-2024-4BCA-BA04-B0D8CD5853A5}">
      <dsp:nvSpPr>
        <dsp:cNvPr id="0" name=""/>
        <dsp:cNvSpPr/>
      </dsp:nvSpPr>
      <dsp:spPr>
        <a:xfrm>
          <a:off x="0" y="892773"/>
          <a:ext cx="2057400" cy="4371412"/>
        </a:xfrm>
        <a:prstGeom prst="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At least three investment proposals on low-carbon technologies and / or climate change adaptation prepared </a:t>
          </a:r>
          <a:endParaRPr lang="en-GB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At least 1 national, provincial, or city-based MRV systems developed</a:t>
          </a:r>
          <a:endParaRPr lang="en-GB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Pilot projects with private sector on low carbon technologies implemented in at least one sector</a:t>
          </a:r>
          <a:endParaRPr lang="en-GB" sz="1600" b="1" kern="1200" dirty="0"/>
        </a:p>
      </dsp:txBody>
      <dsp:txXfrm>
        <a:off x="0" y="892773"/>
        <a:ext cx="2057400" cy="4371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DCF64E7-5F7F-417C-874E-6EE9AC79F0D9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140D29A-17CB-462E-AB12-FD9BC5ABF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66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19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4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19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83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9F9CE0F-713C-440B-AF11-E2CA98C833FC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7524E53-8716-46FA-BB28-7DD4FFC3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2262E28-26B3-4BA9-96F5-79266FED09AC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852DA52-A64E-48B6-99D1-BC8EF5877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24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1B8266A-3791-48E9-AC7C-3BC76E87793B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1AD7BF0-9781-421F-BF52-62702909E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69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72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4BCA-B8F2-41F8-93A2-F2A436CD7463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40F6-03A0-40BB-905F-8F9B788BE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070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BF00-1DD7-4D8D-BBEA-34E62B3CF1C0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C5AA-74DB-4E4F-86E0-06CA79F0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4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EDA6-29EE-47A3-8AF8-8E25A68BBC61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6903-0065-4AAA-B7CC-0C1EFFCD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00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0BCA-D6E2-4EB0-90E0-A8A2200DA469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4794-9C6A-40E1-9427-7016A233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01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ABE9-C061-45E5-9A4F-BFE38CF83B94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FEA0-38DA-4222-8259-0315D65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58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CE4E-165A-4B30-9C7B-38245FBC4542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7B35-A671-4F6C-B6C4-55C2E0A9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056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960F-4783-4622-8DB2-BC0CF43A146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A47B-4932-4F99-B369-7DD9CCB8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9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8382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30C3666-BDB4-4EF8-9BB0-25BAEE80C74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967A1E8-E447-4808-88DD-6EF91B2D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336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0230-3264-415C-B3E2-A6D5C7AC0C2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3E93-685B-4DC8-A81D-DA5F1A70F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576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D2D0-9899-4D2B-BD5C-32AADA101B97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F0A8-7F65-4F81-BDB3-3FEA4670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218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4A8B-97AA-4CCD-868D-84E0560C5BFA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560C-2929-4ACF-B2B7-AAEEC1A8D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39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6A28-4877-4D02-83EE-0FFE38924EF5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9A4A-E5B5-4AA7-A617-647C7407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1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8E859DB-8113-4BE1-8E08-8951FF7291FA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50C45F-1270-4C8A-BCCA-08A11729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8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FEF0EF0-4024-44DE-B18C-487F493C3AAE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1B2C44-2CA0-491A-8CDC-06E0F5962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25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44317E-2213-43B1-A3B4-22EF0F4D2837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EB64523-1851-46EA-B4B3-5821A006F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19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3320EA9-9729-45F0-B80F-83439FB1881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DD46157-B8B6-4FD6-8297-CBFF32EF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78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B7023-D3D2-4883-A71A-5F404C6CB191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343E1DA-6D17-47E1-845A-7C164327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186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9AB0437-4068-47F5-B50E-3EDD7B13EFC0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9CE7214-E706-4761-9B84-B75410E9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87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9AA79C1-6E86-4FD1-9565-F2133DE61F7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660519D-28DB-4E67-AF80-FC4A2F5E1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3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863600"/>
          </a:xfrm>
          <a:prstGeom prst="rect">
            <a:avLst/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2600" b="1" smtClean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801344" y="91190"/>
            <a:ext cx="3511296" cy="669414"/>
            <a:chOff x="5839968" y="88392"/>
            <a:chExt cx="3511296" cy="669414"/>
          </a:xfrm>
        </p:grpSpPr>
        <p:pic>
          <p:nvPicPr>
            <p:cNvPr id="7" name="Picture 16" descr="GMS-Logo-New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9968" y="146443"/>
              <a:ext cx="676372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7" descr="adb-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872" y="146443"/>
              <a:ext cx="549118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104764" y="88392"/>
              <a:ext cx="2246500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100" b="1" dirty="0" smtClean="0"/>
                <a:t>GREATER MEKONG SUBREGION</a:t>
              </a:r>
            </a:p>
            <a:p>
              <a:pPr>
                <a:lnSpc>
                  <a:spcPts val="1500"/>
                </a:lnSpc>
              </a:pPr>
              <a:r>
                <a:rPr lang="en-US" sz="1600" b="1" dirty="0" smtClean="0"/>
                <a:t>CORE ENVIRONMENT PROGRAM</a:t>
              </a:r>
              <a:endParaRPr lang="en-GB" sz="1600" b="1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6B6970E-0E7D-45CA-92EB-529F06E36104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1A72595-97BE-479E-B5C0-8E84C12C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overOption01water+For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196752"/>
            <a:ext cx="9144000" cy="3070448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>
            <a:noFill/>
          </a:ln>
          <a:effectLst>
            <a:glow rad="228600">
              <a:schemeClr val="accent3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</a:rPr>
              <a:t>Component 3: Climate resilience and low carbon strategies developed</a:t>
            </a:r>
          </a:p>
          <a:p>
            <a:pPr algn="ctr">
              <a:defRPr/>
            </a:pPr>
            <a:endParaRPr lang="en-US" sz="2400" b="1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Activity Progress and Component Strategy 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en-US" sz="3200" cap="all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+mj-lt"/>
              </a:rPr>
              <a:t>Activity Progress </a:t>
            </a:r>
            <a:r>
              <a:rPr lang="en-US" sz="3200" dirty="0" smtClean="0">
                <a:latin typeface="+mj-lt"/>
              </a:rPr>
              <a:t>May</a:t>
            </a:r>
            <a:r>
              <a:rPr lang="en-US" sz="3200" b="1" dirty="0" smtClean="0">
                <a:latin typeface="+mj-lt"/>
              </a:rPr>
              <a:t>-Oct 2012</a:t>
            </a:r>
            <a:endParaRPr lang="en-GB" sz="32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Climate change risk assessment in BCI sites in Lao PDR, Thailand and Viet Nam completed and reports finalized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Site reports for all three countries and synthesis report completed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Assessment methodology  used as a platform for (e.g. USAID ADAPT, Mekong ARCC  GMS Core Agriculture Support Program, WB-WWF Ecosystem Based Adaptation)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REDD+ activity concepts developed and partners mobilized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LoAs</a:t>
            </a:r>
            <a:r>
              <a:rPr lang="en-US" sz="1800" dirty="0" smtClean="0"/>
              <a:t> for Lao PDR, Thailand and Viet Nam prepared in consultation with government and non-government partners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Official approval received for the activity from all three countries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Low carbon / green freight pilot project concepts developed as a result of Carbon Neutral Transport Corridor feasibility study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Feasibility study final reports drafted  and investment proposal for Low Carbon Transport Corridors prepared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Green Freight Initiative pilot projects concept paper developed in consultation with private sector and government 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156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Component 3</a:t>
            </a:r>
            <a:endParaRPr lang="en-GB" sz="3600" b="1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52400" y="914400"/>
          <a:ext cx="495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10200" y="1066800"/>
            <a:ext cx="365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Objectives: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Contribute to knowledge base on climate change and build monitoring capacity / MRV systems</a:t>
            </a:r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Identify the feasibility of  climate change interventions</a:t>
            </a:r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Test interventions in selected sites with an emphasis on developing institutional / financing mechanisms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447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+mj-lt"/>
                <a:cs typeface="Arial" pitchFamily="34" charset="0"/>
              </a:rPr>
              <a:t>Results-based planning</a:t>
            </a:r>
            <a:endParaRPr lang="en-GB" sz="3200" b="1" dirty="0">
              <a:latin typeface="+mj-lt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52532" y="1208958"/>
            <a:ext cx="1974614" cy="493653"/>
          </a:xfrm>
          <a:custGeom>
            <a:avLst/>
            <a:gdLst>
              <a:gd name="connsiteX0" fmla="*/ 0 w 1974614"/>
              <a:gd name="connsiteY0" fmla="*/ 0 h 493653"/>
              <a:gd name="connsiteX1" fmla="*/ 1727788 w 1974614"/>
              <a:gd name="connsiteY1" fmla="*/ 0 h 493653"/>
              <a:gd name="connsiteX2" fmla="*/ 1974614 w 1974614"/>
              <a:gd name="connsiteY2" fmla="*/ 246827 h 493653"/>
              <a:gd name="connsiteX3" fmla="*/ 1727788 w 1974614"/>
              <a:gd name="connsiteY3" fmla="*/ 493653 h 493653"/>
              <a:gd name="connsiteX4" fmla="*/ 0 w 1974614"/>
              <a:gd name="connsiteY4" fmla="*/ 493653 h 493653"/>
              <a:gd name="connsiteX5" fmla="*/ 0 w 1974614"/>
              <a:gd name="connsiteY5" fmla="*/ 0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614" h="493653">
                <a:moveTo>
                  <a:pt x="0" y="0"/>
                </a:moveTo>
                <a:lnTo>
                  <a:pt x="1727788" y="0"/>
                </a:lnTo>
                <a:lnTo>
                  <a:pt x="1974614" y="246827"/>
                </a:lnTo>
                <a:lnTo>
                  <a:pt x="1727788" y="493653"/>
                </a:lnTo>
                <a:lnTo>
                  <a:pt x="0" y="4936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640" tIns="40640" rIns="164054" bIns="4064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200" b="1" kern="1200" dirty="0" smtClean="0"/>
              <a:t>2013</a:t>
            </a:r>
            <a:endParaRPr lang="en-GB" sz="3200" b="1" kern="1200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1096644" y="1745807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152532" y="1875391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Up-to-date climate change modelling  methods and outputs developed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At least 30 stakeholders trained</a:t>
            </a:r>
            <a:endParaRPr lang="en-GB" sz="1200" i="1" kern="1200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1096644" y="334068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152532" y="3470267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National REDD+ roadmap established &amp; participatory monitoring systems tested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30 communities engaged in carbon stock assessment</a:t>
            </a:r>
            <a:endParaRPr lang="en-GB" sz="1200" i="1" kern="12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1096644" y="4935559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152532" y="5065143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Increased awareness on NAMAs &amp; Green Freight pilot projects implemented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At least 30 officials trained &amp; </a:t>
            </a:r>
            <a:r>
              <a:rPr lang="en-US" sz="1200" i="1" kern="1200" dirty="0" smtClean="0"/>
              <a:t>10% fuel use reduction in 300 trucks</a:t>
            </a:r>
            <a:endParaRPr lang="en-GB" sz="1200" i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2403592" y="1208958"/>
            <a:ext cx="1974614" cy="493653"/>
          </a:xfrm>
          <a:custGeom>
            <a:avLst/>
            <a:gdLst>
              <a:gd name="connsiteX0" fmla="*/ 0 w 1974614"/>
              <a:gd name="connsiteY0" fmla="*/ 0 h 493653"/>
              <a:gd name="connsiteX1" fmla="*/ 1727788 w 1974614"/>
              <a:gd name="connsiteY1" fmla="*/ 0 h 493653"/>
              <a:gd name="connsiteX2" fmla="*/ 1974614 w 1974614"/>
              <a:gd name="connsiteY2" fmla="*/ 246827 h 493653"/>
              <a:gd name="connsiteX3" fmla="*/ 1727788 w 1974614"/>
              <a:gd name="connsiteY3" fmla="*/ 493653 h 493653"/>
              <a:gd name="connsiteX4" fmla="*/ 0 w 1974614"/>
              <a:gd name="connsiteY4" fmla="*/ 493653 h 493653"/>
              <a:gd name="connsiteX5" fmla="*/ 0 w 1974614"/>
              <a:gd name="connsiteY5" fmla="*/ 0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614" h="493653">
                <a:moveTo>
                  <a:pt x="0" y="0"/>
                </a:moveTo>
                <a:lnTo>
                  <a:pt x="1727788" y="0"/>
                </a:lnTo>
                <a:lnTo>
                  <a:pt x="1974614" y="246827"/>
                </a:lnTo>
                <a:lnTo>
                  <a:pt x="1727788" y="493653"/>
                </a:lnTo>
                <a:lnTo>
                  <a:pt x="0" y="4936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640" tIns="40640" rIns="164054" bIns="4064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200" b="1" kern="1200" dirty="0" smtClean="0"/>
              <a:t>2014</a:t>
            </a:r>
            <a:endParaRPr lang="en-US" sz="3200" b="1" kern="1200" dirty="0" smtClean="0"/>
          </a:p>
        </p:txBody>
      </p:sp>
      <p:sp>
        <p:nvSpPr>
          <p:cNvPr id="15" name="Right Arrow 14"/>
          <p:cNvSpPr/>
          <p:nvPr/>
        </p:nvSpPr>
        <p:spPr>
          <a:xfrm rot="5400000">
            <a:off x="3347705" y="1745807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2403592" y="1875391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Capacity identify cost effective adaptation interventions improved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Adaptation interventions identified in at least 3 BCI sites 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3347705" y="334068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2403592" y="3470267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Scope of community level institutions in BCI sites expanded to implement REDD+ projects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Prior consent and agreements on REDD+ with 30 communities</a:t>
            </a:r>
            <a:endParaRPr lang="en-US" sz="1200" i="1" kern="1200" dirty="0" smtClean="0"/>
          </a:p>
        </p:txBody>
      </p:sp>
      <p:sp>
        <p:nvSpPr>
          <p:cNvPr id="20" name="Right Arrow 19"/>
          <p:cNvSpPr/>
          <p:nvPr/>
        </p:nvSpPr>
        <p:spPr>
          <a:xfrm rot="5400000">
            <a:off x="3347705" y="4935559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2403592" y="5065143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MRV capacity improved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GHG MRV system tested for one sector</a:t>
            </a:r>
            <a:endParaRPr lang="en-US" sz="1200" i="1" kern="1200" dirty="0" smtClean="0"/>
          </a:p>
        </p:txBody>
      </p:sp>
      <p:sp>
        <p:nvSpPr>
          <p:cNvPr id="22" name="Freeform 21"/>
          <p:cNvSpPr/>
          <p:nvPr/>
        </p:nvSpPr>
        <p:spPr>
          <a:xfrm>
            <a:off x="4654653" y="1208958"/>
            <a:ext cx="1974614" cy="493653"/>
          </a:xfrm>
          <a:custGeom>
            <a:avLst/>
            <a:gdLst>
              <a:gd name="connsiteX0" fmla="*/ 0 w 1974614"/>
              <a:gd name="connsiteY0" fmla="*/ 0 h 493653"/>
              <a:gd name="connsiteX1" fmla="*/ 1727788 w 1974614"/>
              <a:gd name="connsiteY1" fmla="*/ 0 h 493653"/>
              <a:gd name="connsiteX2" fmla="*/ 1974614 w 1974614"/>
              <a:gd name="connsiteY2" fmla="*/ 246827 h 493653"/>
              <a:gd name="connsiteX3" fmla="*/ 1727788 w 1974614"/>
              <a:gd name="connsiteY3" fmla="*/ 493653 h 493653"/>
              <a:gd name="connsiteX4" fmla="*/ 0 w 1974614"/>
              <a:gd name="connsiteY4" fmla="*/ 493653 h 493653"/>
              <a:gd name="connsiteX5" fmla="*/ 0 w 1974614"/>
              <a:gd name="connsiteY5" fmla="*/ 0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614" h="493653">
                <a:moveTo>
                  <a:pt x="0" y="0"/>
                </a:moveTo>
                <a:lnTo>
                  <a:pt x="1727788" y="0"/>
                </a:lnTo>
                <a:lnTo>
                  <a:pt x="1974614" y="246827"/>
                </a:lnTo>
                <a:lnTo>
                  <a:pt x="1727788" y="493653"/>
                </a:lnTo>
                <a:lnTo>
                  <a:pt x="0" y="4936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640" tIns="40640" rIns="164054" bIns="4064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200" b="1" kern="1200" dirty="0" smtClean="0"/>
              <a:t>2015</a:t>
            </a:r>
            <a:endParaRPr lang="en-GB" sz="3200" b="1" kern="1200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5598765" y="1745807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4654653" y="1875391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Scope of community level institutions in BCI sites expanded to include adaptation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Ecosystem based adaptation interventions tested in at least 30 communities</a:t>
            </a:r>
            <a:endParaRPr lang="en-GB" sz="1200" i="1" kern="1200" dirty="0"/>
          </a:p>
        </p:txBody>
      </p:sp>
      <p:sp>
        <p:nvSpPr>
          <p:cNvPr id="25" name="Right Arrow 24"/>
          <p:cNvSpPr/>
          <p:nvPr/>
        </p:nvSpPr>
        <p:spPr>
          <a:xfrm rot="5400000">
            <a:off x="5598765" y="334068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4654653" y="3470267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MRV/ REL system methodologies harmonized across the region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Uniform monitoring across BCI sites in 3 countries</a:t>
            </a:r>
            <a:endParaRPr lang="en-GB" sz="1200" i="1" kern="1200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5598765" y="4935559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reeform 27"/>
          <p:cNvSpPr/>
          <p:nvPr/>
        </p:nvSpPr>
        <p:spPr>
          <a:xfrm>
            <a:off x="4654653" y="5065143"/>
            <a:ext cx="1974614" cy="1422097"/>
          </a:xfrm>
          <a:custGeom>
            <a:avLst/>
            <a:gdLst>
              <a:gd name="connsiteX0" fmla="*/ 0 w 1974614"/>
              <a:gd name="connsiteY0" fmla="*/ 142210 h 1422097"/>
              <a:gd name="connsiteX1" fmla="*/ 41652 w 1974614"/>
              <a:gd name="connsiteY1" fmla="*/ 41652 h 1422097"/>
              <a:gd name="connsiteX2" fmla="*/ 142210 w 1974614"/>
              <a:gd name="connsiteY2" fmla="*/ 0 h 1422097"/>
              <a:gd name="connsiteX3" fmla="*/ 1832404 w 1974614"/>
              <a:gd name="connsiteY3" fmla="*/ 0 h 1422097"/>
              <a:gd name="connsiteX4" fmla="*/ 1932962 w 1974614"/>
              <a:gd name="connsiteY4" fmla="*/ 41652 h 1422097"/>
              <a:gd name="connsiteX5" fmla="*/ 1974614 w 1974614"/>
              <a:gd name="connsiteY5" fmla="*/ 142210 h 1422097"/>
              <a:gd name="connsiteX6" fmla="*/ 1974614 w 1974614"/>
              <a:gd name="connsiteY6" fmla="*/ 1279887 h 1422097"/>
              <a:gd name="connsiteX7" fmla="*/ 1932962 w 1974614"/>
              <a:gd name="connsiteY7" fmla="*/ 1380445 h 1422097"/>
              <a:gd name="connsiteX8" fmla="*/ 1832404 w 1974614"/>
              <a:gd name="connsiteY8" fmla="*/ 1422097 h 1422097"/>
              <a:gd name="connsiteX9" fmla="*/ 142210 w 1974614"/>
              <a:gd name="connsiteY9" fmla="*/ 1422097 h 1422097"/>
              <a:gd name="connsiteX10" fmla="*/ 41652 w 1974614"/>
              <a:gd name="connsiteY10" fmla="*/ 1380445 h 1422097"/>
              <a:gd name="connsiteX11" fmla="*/ 0 w 1974614"/>
              <a:gd name="connsiteY11" fmla="*/ 1279887 h 1422097"/>
              <a:gd name="connsiteX12" fmla="*/ 0 w 1974614"/>
              <a:gd name="connsiteY12" fmla="*/ 142210 h 142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422097">
                <a:moveTo>
                  <a:pt x="0" y="142210"/>
                </a:moveTo>
                <a:cubicBezTo>
                  <a:pt x="0" y="104494"/>
                  <a:pt x="14983" y="68322"/>
                  <a:pt x="41652" y="41652"/>
                </a:cubicBezTo>
                <a:cubicBezTo>
                  <a:pt x="68322" y="14982"/>
                  <a:pt x="104493" y="0"/>
                  <a:pt x="142210" y="0"/>
                </a:cubicBezTo>
                <a:lnTo>
                  <a:pt x="1832404" y="0"/>
                </a:lnTo>
                <a:cubicBezTo>
                  <a:pt x="1870120" y="0"/>
                  <a:pt x="1906292" y="14983"/>
                  <a:pt x="1932962" y="41652"/>
                </a:cubicBezTo>
                <a:cubicBezTo>
                  <a:pt x="1959632" y="68322"/>
                  <a:pt x="1974614" y="104493"/>
                  <a:pt x="1974614" y="142210"/>
                </a:cubicBezTo>
                <a:lnTo>
                  <a:pt x="1974614" y="1279887"/>
                </a:lnTo>
                <a:cubicBezTo>
                  <a:pt x="1974614" y="1317603"/>
                  <a:pt x="1959631" y="1353775"/>
                  <a:pt x="1932962" y="1380445"/>
                </a:cubicBezTo>
                <a:cubicBezTo>
                  <a:pt x="1906292" y="1407115"/>
                  <a:pt x="1870121" y="1422097"/>
                  <a:pt x="1832404" y="1422097"/>
                </a:cubicBezTo>
                <a:lnTo>
                  <a:pt x="142210" y="1422097"/>
                </a:lnTo>
                <a:cubicBezTo>
                  <a:pt x="104494" y="1422097"/>
                  <a:pt x="68322" y="1407114"/>
                  <a:pt x="41652" y="1380445"/>
                </a:cubicBezTo>
                <a:cubicBezTo>
                  <a:pt x="14982" y="1353775"/>
                  <a:pt x="0" y="1317604"/>
                  <a:pt x="0" y="1279887"/>
                </a:cubicBezTo>
                <a:lnTo>
                  <a:pt x="0" y="142210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92" tIns="56892" rIns="56892" bIns="5689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Feasibility of low carbon community interventions assessed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Potential interventions identified</a:t>
            </a:r>
            <a:endParaRPr lang="en-GB" sz="1200" i="1" kern="1200" dirty="0"/>
          </a:p>
        </p:txBody>
      </p:sp>
      <p:graphicFrame>
        <p:nvGraphicFramePr>
          <p:cNvPr id="19" name="Diagram 18"/>
          <p:cNvGraphicFramePr/>
          <p:nvPr/>
        </p:nvGraphicFramePr>
        <p:xfrm>
          <a:off x="6934200" y="1143000"/>
          <a:ext cx="2057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16764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daptation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32766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REDD+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876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Mitigation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7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6" grpId="0" animBg="1"/>
      <p:bldP spid="28" grpId="0" animBg="1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592"/>
            <a:ext cx="5715000" cy="737616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Priorities for the next six months</a:t>
            </a:r>
            <a:endParaRPr lang="en-GB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Climate Change Adaptation (Regional)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 Mobilize partnerships with SEA START, CSIRO, national universities/ research institutions, I-NGO partners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Organize round table meeting in January to identify knowledge gaps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REDD+ Readiness  (THA, LAO, VIE)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LAO, VIE: Develop participatory carbon monitoring methodology (REDD+) and hold training of trainers for testing these (in partnership with SNV and WWF)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THA:  Provide implementation support to  R-PLAN,  conduct social assessment to design benefit distribution 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Green Freight pilot projects (THA, LAO, VIE)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Initiate formal discussions with government agencies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Organize study tour to  China Green Freight pilot projects in Guangzhou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Engage implementing partners and initiate approval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OC-2 Line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OC-No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6514</TotalTime>
  <Words>632</Words>
  <Application>Microsoft Office PowerPoint</Application>
  <PresentationFormat>On-screen Show (4:3)</PresentationFormat>
  <Paragraphs>78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EOC-2 Line Title</vt:lpstr>
      <vt:lpstr>EOC-No Title</vt:lpstr>
      <vt:lpstr>Slide 1</vt:lpstr>
      <vt:lpstr>Activity Progress May-Oct 2012</vt:lpstr>
      <vt:lpstr>Slide 3</vt:lpstr>
      <vt:lpstr>Results-based planning</vt:lpstr>
      <vt:lpstr>Priorities for the next six months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LOTHAR_LINDE</dc:creator>
  <cp:lastModifiedBy>Naeeda</cp:lastModifiedBy>
  <cp:revision>344</cp:revision>
  <cp:lastPrinted>2010-09-23T13:03:53Z</cp:lastPrinted>
  <dcterms:created xsi:type="dcterms:W3CDTF">2010-09-23T14:44:56Z</dcterms:created>
  <dcterms:modified xsi:type="dcterms:W3CDTF">2012-10-25T00:30:39Z</dcterms:modified>
</cp:coreProperties>
</file>