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  <p:sldMasterId id="2147483660" r:id="rId2"/>
  </p:sldMasterIdLst>
  <p:notesMasterIdLst>
    <p:notesMasterId r:id="rId9"/>
  </p:notesMasterIdLst>
  <p:sldIdLst>
    <p:sldId id="311" r:id="rId3"/>
    <p:sldId id="370" r:id="rId4"/>
    <p:sldId id="371" r:id="rId5"/>
    <p:sldId id="367" r:id="rId6"/>
    <p:sldId id="368" r:id="rId7"/>
    <p:sldId id="369" r:id="rId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FFFFFF"/>
    <a:srgbClr val="16461F"/>
    <a:srgbClr val="4DEC3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38" autoAdjust="0"/>
    <p:restoredTop sz="78993" autoAdjust="0"/>
  </p:normalViewPr>
  <p:slideViewPr>
    <p:cSldViewPr>
      <p:cViewPr varScale="1">
        <p:scale>
          <a:sx n="38" d="100"/>
          <a:sy n="38" d="100"/>
        </p:scale>
        <p:origin x="-955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00" d="100"/>
          <a:sy n="100" d="100"/>
        </p:scale>
        <p:origin x="-780" y="1656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F4C70C-3B49-4463-9605-415D9B52EED0}" type="doc">
      <dgm:prSet loTypeId="urn:microsoft.com/office/officeart/2005/8/layout/hierarchy3" loCatId="hierarchy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en-GB"/>
        </a:p>
      </dgm:t>
    </dgm:pt>
    <dgm:pt modelId="{D73EA0C9-FD1B-4461-9F55-BC4E13761F2E}">
      <dgm:prSet phldrT="[Text]"/>
      <dgm:spPr>
        <a:xfrm>
          <a:off x="1614879" y="0"/>
          <a:ext cx="2050493" cy="714936"/>
        </a:xfrm>
      </dgm:spPr>
      <dgm:t>
        <a:bodyPr/>
        <a:lstStyle/>
        <a:p>
          <a:r>
            <a:rPr lang="en-US" b="1" smtClean="0"/>
            <a:t>Strengthening institutions and finance</a:t>
          </a:r>
          <a:endParaRPr lang="en-GB" b="1" dirty="0"/>
        </a:p>
      </dgm:t>
    </dgm:pt>
    <dgm:pt modelId="{0B2F2A60-9694-4A78-96F7-8249DD205EE1}" type="parTrans" cxnId="{8BB46253-9F63-4B04-BF0D-3F94280241EF}">
      <dgm:prSet/>
      <dgm:spPr/>
      <dgm:t>
        <a:bodyPr/>
        <a:lstStyle/>
        <a:p>
          <a:endParaRPr lang="en-GB"/>
        </a:p>
      </dgm:t>
    </dgm:pt>
    <dgm:pt modelId="{A9E94354-4BCD-4A3B-B224-C3612661EF10}" type="sibTrans" cxnId="{8BB46253-9F63-4B04-BF0D-3F94280241EF}">
      <dgm:prSet/>
      <dgm:spPr/>
      <dgm:t>
        <a:bodyPr/>
        <a:lstStyle/>
        <a:p>
          <a:endParaRPr lang="en-GB"/>
        </a:p>
      </dgm:t>
    </dgm:pt>
    <dgm:pt modelId="{25FEB5B7-2A1A-41F9-A83D-86E3343BBFF8}">
      <dgm:prSet phldrT="[Text]"/>
      <dgm:spPr/>
      <dgm:t>
        <a:bodyPr/>
        <a:lstStyle/>
        <a:p>
          <a:r>
            <a:rPr lang="en-US" b="1" dirty="0" smtClean="0"/>
            <a:t>INSTITUTIONS </a:t>
          </a:r>
          <a:r>
            <a:rPr lang="en-US" dirty="0" smtClean="0"/>
            <a:t> </a:t>
          </a:r>
        </a:p>
        <a:p>
          <a:r>
            <a:rPr lang="en-US" dirty="0" smtClean="0"/>
            <a:t>1. Building WGE capacity for regional collaboration</a:t>
          </a:r>
        </a:p>
        <a:p>
          <a:r>
            <a:rPr lang="en-US" dirty="0" smtClean="0"/>
            <a:t>2. Establishing NSUs</a:t>
          </a:r>
        </a:p>
        <a:p>
          <a:r>
            <a:rPr lang="en-GB" dirty="0" smtClean="0"/>
            <a:t>3. Building EOC as a regional knowledge  / capacity building hub </a:t>
          </a:r>
          <a:endParaRPr lang="en-GB" dirty="0"/>
        </a:p>
      </dgm:t>
    </dgm:pt>
    <dgm:pt modelId="{363317D7-E287-4E4C-91E2-CFDD86E3F6FC}" type="parTrans" cxnId="{444603EE-9901-4859-A743-E5330386EEC5}">
      <dgm:prSet/>
      <dgm:spPr/>
      <dgm:t>
        <a:bodyPr/>
        <a:lstStyle/>
        <a:p>
          <a:endParaRPr lang="en-GB"/>
        </a:p>
      </dgm:t>
    </dgm:pt>
    <dgm:pt modelId="{1E465C59-0374-46EF-AC23-B722B93E83F8}" type="sibTrans" cxnId="{444603EE-9901-4859-A743-E5330386EEC5}">
      <dgm:prSet/>
      <dgm:spPr/>
      <dgm:t>
        <a:bodyPr/>
        <a:lstStyle/>
        <a:p>
          <a:endParaRPr lang="en-GB"/>
        </a:p>
      </dgm:t>
    </dgm:pt>
    <dgm:pt modelId="{6AFD94AB-BF67-4E77-BABC-3956BF07E55E}">
      <dgm:prSet phldrT="[Text]"/>
      <dgm:spPr/>
      <dgm:t>
        <a:bodyPr/>
        <a:lstStyle/>
        <a:p>
          <a:r>
            <a:rPr lang="en-US" b="1" dirty="0" smtClean="0"/>
            <a:t>INVESTMENT/ FINANCE</a:t>
          </a:r>
        </a:p>
        <a:p>
          <a:r>
            <a:rPr lang="en-GB" dirty="0" smtClean="0"/>
            <a:t>1. Supporting development of sustainable financing mechanisms (REDD+, PES)</a:t>
          </a:r>
        </a:p>
        <a:p>
          <a:r>
            <a:rPr lang="en-GB" dirty="0" smtClean="0"/>
            <a:t>2. Development of investment projects and promotion of private sector partnerships </a:t>
          </a:r>
          <a:endParaRPr lang="en-GB" dirty="0"/>
        </a:p>
      </dgm:t>
    </dgm:pt>
    <dgm:pt modelId="{5EFE11BC-97B4-4D27-9DF7-FB05E3D8ABE3}" type="parTrans" cxnId="{B3C86247-C9B4-496E-A25F-98BB004112FD}">
      <dgm:prSet/>
      <dgm:spPr/>
      <dgm:t>
        <a:bodyPr/>
        <a:lstStyle/>
        <a:p>
          <a:endParaRPr lang="en-GB"/>
        </a:p>
      </dgm:t>
    </dgm:pt>
    <dgm:pt modelId="{2F99F9EE-07B3-4BEE-9DFD-385D60304FFB}" type="sibTrans" cxnId="{B3C86247-C9B4-496E-A25F-98BB004112FD}">
      <dgm:prSet/>
      <dgm:spPr/>
      <dgm:t>
        <a:bodyPr/>
        <a:lstStyle/>
        <a:p>
          <a:endParaRPr lang="en-GB"/>
        </a:p>
      </dgm:t>
    </dgm:pt>
    <dgm:pt modelId="{9C992D9A-B8A2-44C0-B8AB-D19CF19C16E0}" type="pres">
      <dgm:prSet presAssocID="{22F4C70C-3B49-4463-9605-415D9B52EED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519F3CE8-2974-45EB-AC6E-7D79B520FC41}" type="pres">
      <dgm:prSet presAssocID="{D73EA0C9-FD1B-4461-9F55-BC4E13761F2E}" presName="root" presStyleCnt="0"/>
      <dgm:spPr/>
      <dgm:t>
        <a:bodyPr/>
        <a:lstStyle/>
        <a:p>
          <a:endParaRPr lang="en-GB"/>
        </a:p>
      </dgm:t>
    </dgm:pt>
    <dgm:pt modelId="{6660CAB6-5D72-4DB7-9D94-9AFA3C790005}" type="pres">
      <dgm:prSet presAssocID="{D73EA0C9-FD1B-4461-9F55-BC4E13761F2E}" presName="rootComposite" presStyleCnt="0"/>
      <dgm:spPr/>
      <dgm:t>
        <a:bodyPr/>
        <a:lstStyle/>
        <a:p>
          <a:endParaRPr lang="en-GB"/>
        </a:p>
      </dgm:t>
    </dgm:pt>
    <dgm:pt modelId="{61F18053-5FC5-4776-94DB-E9844370F0BC}" type="pres">
      <dgm:prSet presAssocID="{D73EA0C9-FD1B-4461-9F55-BC4E13761F2E}" presName="rootText" presStyleLbl="node1" presStyleIdx="0" presStyleCnt="1" custScaleY="43742" custLinFactNeighborY="9024"/>
      <dgm:spPr/>
      <dgm:t>
        <a:bodyPr/>
        <a:lstStyle/>
        <a:p>
          <a:endParaRPr lang="en-GB"/>
        </a:p>
      </dgm:t>
    </dgm:pt>
    <dgm:pt modelId="{10164AD6-6324-4413-A191-1B0E5EC28258}" type="pres">
      <dgm:prSet presAssocID="{D73EA0C9-FD1B-4461-9F55-BC4E13761F2E}" presName="rootConnector" presStyleLbl="node1" presStyleIdx="0" presStyleCnt="1"/>
      <dgm:spPr/>
      <dgm:t>
        <a:bodyPr/>
        <a:lstStyle/>
        <a:p>
          <a:endParaRPr lang="en-GB"/>
        </a:p>
      </dgm:t>
    </dgm:pt>
    <dgm:pt modelId="{E7855D8B-D9C5-4894-93E5-223F0134807E}" type="pres">
      <dgm:prSet presAssocID="{D73EA0C9-FD1B-4461-9F55-BC4E13761F2E}" presName="childShape" presStyleCnt="0"/>
      <dgm:spPr/>
      <dgm:t>
        <a:bodyPr/>
        <a:lstStyle/>
        <a:p>
          <a:endParaRPr lang="en-GB"/>
        </a:p>
      </dgm:t>
    </dgm:pt>
    <dgm:pt modelId="{20E74C7F-DA4C-4F9D-BF24-2F342B61E23A}" type="pres">
      <dgm:prSet presAssocID="{363317D7-E287-4E4C-91E2-CFDD86E3F6FC}" presName="Name13" presStyleLbl="parChTrans1D2" presStyleIdx="0" presStyleCnt="2"/>
      <dgm:spPr/>
      <dgm:t>
        <a:bodyPr/>
        <a:lstStyle/>
        <a:p>
          <a:endParaRPr lang="en-GB"/>
        </a:p>
      </dgm:t>
    </dgm:pt>
    <dgm:pt modelId="{835CE490-0993-4E1C-8965-5F22E7152B31}" type="pres">
      <dgm:prSet presAssocID="{25FEB5B7-2A1A-41F9-A83D-86E3343BBFF8}" presName="childText" presStyleLbl="bgAcc1" presStyleIdx="0" presStyleCnt="2" custScaleX="118688" custScaleY="10022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87414AF-DCA6-4287-AC6D-2E34005C690A}" type="pres">
      <dgm:prSet presAssocID="{5EFE11BC-97B4-4D27-9DF7-FB05E3D8ABE3}" presName="Name13" presStyleLbl="parChTrans1D2" presStyleIdx="1" presStyleCnt="2"/>
      <dgm:spPr/>
      <dgm:t>
        <a:bodyPr/>
        <a:lstStyle/>
        <a:p>
          <a:endParaRPr lang="en-GB"/>
        </a:p>
      </dgm:t>
    </dgm:pt>
    <dgm:pt modelId="{BCD44D48-E26B-4093-A490-96C5419C6D12}" type="pres">
      <dgm:prSet presAssocID="{6AFD94AB-BF67-4E77-BABC-3956BF07E55E}" presName="childText" presStyleLbl="bgAcc1" presStyleIdx="1" presStyleCnt="2" custScaleX="118688" custScaleY="100229" custLinFactNeighborY="-129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BB46253-9F63-4B04-BF0D-3F94280241EF}" srcId="{22F4C70C-3B49-4463-9605-415D9B52EED0}" destId="{D73EA0C9-FD1B-4461-9F55-BC4E13761F2E}" srcOrd="0" destOrd="0" parTransId="{0B2F2A60-9694-4A78-96F7-8249DD205EE1}" sibTransId="{A9E94354-4BCD-4A3B-B224-C3612661EF10}"/>
    <dgm:cxn modelId="{90D78341-783F-4DF4-93ED-B194D6007438}" type="presOf" srcId="{D73EA0C9-FD1B-4461-9F55-BC4E13761F2E}" destId="{61F18053-5FC5-4776-94DB-E9844370F0BC}" srcOrd="0" destOrd="0" presId="urn:microsoft.com/office/officeart/2005/8/layout/hierarchy3"/>
    <dgm:cxn modelId="{3788E779-C111-4A34-8F13-A165D3B30209}" type="presOf" srcId="{D73EA0C9-FD1B-4461-9F55-BC4E13761F2E}" destId="{10164AD6-6324-4413-A191-1B0E5EC28258}" srcOrd="1" destOrd="0" presId="urn:microsoft.com/office/officeart/2005/8/layout/hierarchy3"/>
    <dgm:cxn modelId="{84782C96-F017-455C-B045-8F6B257ABAEA}" type="presOf" srcId="{22F4C70C-3B49-4463-9605-415D9B52EED0}" destId="{9C992D9A-B8A2-44C0-B8AB-D19CF19C16E0}" srcOrd="0" destOrd="0" presId="urn:microsoft.com/office/officeart/2005/8/layout/hierarchy3"/>
    <dgm:cxn modelId="{5C9439B4-6224-4997-8E1F-81E47046CFB6}" type="presOf" srcId="{25FEB5B7-2A1A-41F9-A83D-86E3343BBFF8}" destId="{835CE490-0993-4E1C-8965-5F22E7152B31}" srcOrd="0" destOrd="0" presId="urn:microsoft.com/office/officeart/2005/8/layout/hierarchy3"/>
    <dgm:cxn modelId="{B3C86247-C9B4-496E-A25F-98BB004112FD}" srcId="{D73EA0C9-FD1B-4461-9F55-BC4E13761F2E}" destId="{6AFD94AB-BF67-4E77-BABC-3956BF07E55E}" srcOrd="1" destOrd="0" parTransId="{5EFE11BC-97B4-4D27-9DF7-FB05E3D8ABE3}" sibTransId="{2F99F9EE-07B3-4BEE-9DFD-385D60304FFB}"/>
    <dgm:cxn modelId="{7BE314DC-520A-4DCB-9B03-A74C370658DC}" type="presOf" srcId="{363317D7-E287-4E4C-91E2-CFDD86E3F6FC}" destId="{20E74C7F-DA4C-4F9D-BF24-2F342B61E23A}" srcOrd="0" destOrd="0" presId="urn:microsoft.com/office/officeart/2005/8/layout/hierarchy3"/>
    <dgm:cxn modelId="{BED35D2F-E3CF-466A-B1DA-AFD0A6CF6482}" type="presOf" srcId="{6AFD94AB-BF67-4E77-BABC-3956BF07E55E}" destId="{BCD44D48-E26B-4093-A490-96C5419C6D12}" srcOrd="0" destOrd="0" presId="urn:microsoft.com/office/officeart/2005/8/layout/hierarchy3"/>
    <dgm:cxn modelId="{F7804AA3-B35C-4364-B6CE-8E1D9B6ACC76}" type="presOf" srcId="{5EFE11BC-97B4-4D27-9DF7-FB05E3D8ABE3}" destId="{C87414AF-DCA6-4287-AC6D-2E34005C690A}" srcOrd="0" destOrd="0" presId="urn:microsoft.com/office/officeart/2005/8/layout/hierarchy3"/>
    <dgm:cxn modelId="{444603EE-9901-4859-A743-E5330386EEC5}" srcId="{D73EA0C9-FD1B-4461-9F55-BC4E13761F2E}" destId="{25FEB5B7-2A1A-41F9-A83D-86E3343BBFF8}" srcOrd="0" destOrd="0" parTransId="{363317D7-E287-4E4C-91E2-CFDD86E3F6FC}" sibTransId="{1E465C59-0374-46EF-AC23-B722B93E83F8}"/>
    <dgm:cxn modelId="{D3144C7A-25F1-4204-B4DD-00E98675D7EF}" type="presParOf" srcId="{9C992D9A-B8A2-44C0-B8AB-D19CF19C16E0}" destId="{519F3CE8-2974-45EB-AC6E-7D79B520FC41}" srcOrd="0" destOrd="0" presId="urn:microsoft.com/office/officeart/2005/8/layout/hierarchy3"/>
    <dgm:cxn modelId="{0542A65A-1184-4010-B4F8-899DD772E39B}" type="presParOf" srcId="{519F3CE8-2974-45EB-AC6E-7D79B520FC41}" destId="{6660CAB6-5D72-4DB7-9D94-9AFA3C790005}" srcOrd="0" destOrd="0" presId="urn:microsoft.com/office/officeart/2005/8/layout/hierarchy3"/>
    <dgm:cxn modelId="{4B8D6D78-53ED-4C01-9AAC-F7CEC47D4D45}" type="presParOf" srcId="{6660CAB6-5D72-4DB7-9D94-9AFA3C790005}" destId="{61F18053-5FC5-4776-94DB-E9844370F0BC}" srcOrd="0" destOrd="0" presId="urn:microsoft.com/office/officeart/2005/8/layout/hierarchy3"/>
    <dgm:cxn modelId="{40EBDC63-2B13-4A18-BCE0-864F3F46ABDD}" type="presParOf" srcId="{6660CAB6-5D72-4DB7-9D94-9AFA3C790005}" destId="{10164AD6-6324-4413-A191-1B0E5EC28258}" srcOrd="1" destOrd="0" presId="urn:microsoft.com/office/officeart/2005/8/layout/hierarchy3"/>
    <dgm:cxn modelId="{B5C41EF7-EC75-467E-B653-47A08621E80A}" type="presParOf" srcId="{519F3CE8-2974-45EB-AC6E-7D79B520FC41}" destId="{E7855D8B-D9C5-4894-93E5-223F0134807E}" srcOrd="1" destOrd="0" presId="urn:microsoft.com/office/officeart/2005/8/layout/hierarchy3"/>
    <dgm:cxn modelId="{9B4DF770-49E5-4DB8-B5E2-2848547667F3}" type="presParOf" srcId="{E7855D8B-D9C5-4894-93E5-223F0134807E}" destId="{20E74C7F-DA4C-4F9D-BF24-2F342B61E23A}" srcOrd="0" destOrd="0" presId="urn:microsoft.com/office/officeart/2005/8/layout/hierarchy3"/>
    <dgm:cxn modelId="{A56B259A-15BB-47C0-A5CC-086178CA95A0}" type="presParOf" srcId="{E7855D8B-D9C5-4894-93E5-223F0134807E}" destId="{835CE490-0993-4E1C-8965-5F22E7152B31}" srcOrd="1" destOrd="0" presId="urn:microsoft.com/office/officeart/2005/8/layout/hierarchy3"/>
    <dgm:cxn modelId="{B4FE3BA1-4FF7-4087-988D-F285CECEAD00}" type="presParOf" srcId="{E7855D8B-D9C5-4894-93E5-223F0134807E}" destId="{C87414AF-DCA6-4287-AC6D-2E34005C690A}" srcOrd="2" destOrd="0" presId="urn:microsoft.com/office/officeart/2005/8/layout/hierarchy3"/>
    <dgm:cxn modelId="{6DCB3FC3-E361-41F4-B544-3CD836CC1915}" type="presParOf" srcId="{E7855D8B-D9C5-4894-93E5-223F0134807E}" destId="{BCD44D48-E26B-4093-A490-96C5419C6D12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4BD944-00F3-422B-88B2-F73C1B7706B2}" type="doc">
      <dgm:prSet loTypeId="urn:microsoft.com/office/officeart/2005/8/layout/hList1" loCatId="list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en-GB"/>
        </a:p>
      </dgm:t>
    </dgm:pt>
    <dgm:pt modelId="{93256550-824F-40FD-9A8B-4568803E2662}">
      <dgm:prSet phldrT="[Text]" custT="1"/>
      <dgm:spPr/>
      <dgm:t>
        <a:bodyPr/>
        <a:lstStyle/>
        <a:p>
          <a:r>
            <a:rPr lang="en-US" sz="2800" b="1" dirty="0" smtClean="0"/>
            <a:t>2016</a:t>
          </a:r>
          <a:endParaRPr lang="en-GB" sz="2800" b="1" dirty="0"/>
        </a:p>
      </dgm:t>
    </dgm:pt>
    <dgm:pt modelId="{785F8393-DE95-43E0-9E59-380A1F21906C}" type="parTrans" cxnId="{D6F63CA9-871E-4C88-A1B4-B7C64327F259}">
      <dgm:prSet/>
      <dgm:spPr/>
      <dgm:t>
        <a:bodyPr/>
        <a:lstStyle/>
        <a:p>
          <a:endParaRPr lang="en-GB" b="1"/>
        </a:p>
      </dgm:t>
    </dgm:pt>
    <dgm:pt modelId="{C6CCCA5A-580B-44B4-88A0-7B5A184A4361}" type="sibTrans" cxnId="{D6F63CA9-871E-4C88-A1B4-B7C64327F259}">
      <dgm:prSet/>
      <dgm:spPr/>
      <dgm:t>
        <a:bodyPr/>
        <a:lstStyle/>
        <a:p>
          <a:endParaRPr lang="en-GB" b="1"/>
        </a:p>
      </dgm:t>
    </dgm:pt>
    <dgm:pt modelId="{D0D82501-98C4-43BF-A71A-06AEE91B35AA}">
      <dgm:prSet phldrT="[Text]" custT="1"/>
      <dgm:spPr/>
      <dgm:t>
        <a:bodyPr/>
        <a:lstStyle/>
        <a:p>
          <a:r>
            <a:rPr lang="en-US" sz="1400" b="1" dirty="0" smtClean="0"/>
            <a:t>NSUs fully operational in at least four countries</a:t>
          </a:r>
          <a:endParaRPr lang="en-GB" sz="1400" b="1" dirty="0"/>
        </a:p>
      </dgm:t>
    </dgm:pt>
    <dgm:pt modelId="{D89AAC08-9218-44ED-8D9E-59AD21BB1C54}" type="parTrans" cxnId="{0FAAF3EB-0FDD-4C25-9BF2-568782480A37}">
      <dgm:prSet/>
      <dgm:spPr/>
      <dgm:t>
        <a:bodyPr/>
        <a:lstStyle/>
        <a:p>
          <a:endParaRPr lang="en-GB" b="1"/>
        </a:p>
      </dgm:t>
    </dgm:pt>
    <dgm:pt modelId="{43A4040A-94E4-4723-8A7C-D88B83D93A1E}" type="sibTrans" cxnId="{0FAAF3EB-0FDD-4C25-9BF2-568782480A37}">
      <dgm:prSet/>
      <dgm:spPr/>
      <dgm:t>
        <a:bodyPr/>
        <a:lstStyle/>
        <a:p>
          <a:endParaRPr lang="en-GB" b="1"/>
        </a:p>
      </dgm:t>
    </dgm:pt>
    <dgm:pt modelId="{8E578DA5-6F20-4DE2-B214-82482F92BA60}">
      <dgm:prSet custT="1"/>
      <dgm:spPr/>
      <dgm:t>
        <a:bodyPr/>
        <a:lstStyle/>
        <a:p>
          <a:r>
            <a:rPr lang="en-US" sz="1400" b="1" dirty="0" smtClean="0"/>
            <a:t>At least 50% of EOC professional staff are from GMS, at least 40% of them women </a:t>
          </a:r>
          <a:endParaRPr lang="en-GB" sz="1400" b="1" dirty="0"/>
        </a:p>
      </dgm:t>
    </dgm:pt>
    <dgm:pt modelId="{CD216271-5E73-4CA2-B4AB-11E77FECC96F}" type="parTrans" cxnId="{92B23896-E128-486F-86F3-38AA7E718293}">
      <dgm:prSet/>
      <dgm:spPr/>
      <dgm:t>
        <a:bodyPr/>
        <a:lstStyle/>
        <a:p>
          <a:endParaRPr lang="en-GB"/>
        </a:p>
      </dgm:t>
    </dgm:pt>
    <dgm:pt modelId="{C9BF25B3-3AD4-447D-8E43-D8354C3D3C74}" type="sibTrans" cxnId="{92B23896-E128-486F-86F3-38AA7E718293}">
      <dgm:prSet/>
      <dgm:spPr/>
      <dgm:t>
        <a:bodyPr/>
        <a:lstStyle/>
        <a:p>
          <a:endParaRPr lang="en-GB"/>
        </a:p>
      </dgm:t>
    </dgm:pt>
    <dgm:pt modelId="{861CD573-5B58-48E8-89AC-AEAF0CEF993F}">
      <dgm:prSet custT="1"/>
      <dgm:spPr/>
      <dgm:t>
        <a:bodyPr/>
        <a:lstStyle/>
        <a:p>
          <a:r>
            <a:rPr lang="en-US" sz="1400" b="1" dirty="0" smtClean="0"/>
            <a:t>At least two bankable private sector projects in environment and natural resources developed and collaboration secured </a:t>
          </a:r>
          <a:endParaRPr lang="en-GB" sz="1400" b="1" dirty="0"/>
        </a:p>
      </dgm:t>
    </dgm:pt>
    <dgm:pt modelId="{A01EAA11-526E-4D55-9F2B-F45F274089B9}" type="parTrans" cxnId="{B33A80EE-2C20-4503-BF96-95A649F5CB34}">
      <dgm:prSet/>
      <dgm:spPr/>
      <dgm:t>
        <a:bodyPr/>
        <a:lstStyle/>
        <a:p>
          <a:endParaRPr lang="en-GB"/>
        </a:p>
      </dgm:t>
    </dgm:pt>
    <dgm:pt modelId="{9A612135-2B55-434B-B4C9-39D53FCB2A42}" type="sibTrans" cxnId="{B33A80EE-2C20-4503-BF96-95A649F5CB34}">
      <dgm:prSet/>
      <dgm:spPr/>
      <dgm:t>
        <a:bodyPr/>
        <a:lstStyle/>
        <a:p>
          <a:endParaRPr lang="en-GB"/>
        </a:p>
      </dgm:t>
    </dgm:pt>
    <dgm:pt modelId="{7F47CED2-E881-4E47-80A9-E346F0EC53F7}">
      <dgm:prSet custT="1"/>
      <dgm:spPr/>
      <dgm:t>
        <a:bodyPr/>
        <a:lstStyle/>
        <a:p>
          <a:r>
            <a:rPr lang="en-US" sz="1400" b="1" dirty="0" smtClean="0"/>
            <a:t>Guidelines supporting sustainable financing  mechanisms developed in at least two countries</a:t>
          </a:r>
          <a:endParaRPr lang="en-GB" sz="1400" b="1" dirty="0"/>
        </a:p>
      </dgm:t>
    </dgm:pt>
    <dgm:pt modelId="{0D39BB6C-2D64-488D-AFA6-B8A9110F6CD8}" type="parTrans" cxnId="{AD230441-D8BE-4117-9D6B-A5959C92616D}">
      <dgm:prSet/>
      <dgm:spPr/>
      <dgm:t>
        <a:bodyPr/>
        <a:lstStyle/>
        <a:p>
          <a:endParaRPr lang="en-GB"/>
        </a:p>
      </dgm:t>
    </dgm:pt>
    <dgm:pt modelId="{0B0C8096-3D4E-4215-839F-9C03C96D5177}" type="sibTrans" cxnId="{AD230441-D8BE-4117-9D6B-A5959C92616D}">
      <dgm:prSet/>
      <dgm:spPr/>
      <dgm:t>
        <a:bodyPr/>
        <a:lstStyle/>
        <a:p>
          <a:endParaRPr lang="en-GB"/>
        </a:p>
      </dgm:t>
    </dgm:pt>
    <dgm:pt modelId="{198D32CC-17B7-45EA-8231-F018AAE39A01}" type="pres">
      <dgm:prSet presAssocID="{134BD944-00F3-422B-88B2-F73C1B7706B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266DA7-F03C-464A-BDFF-CA0DD803574A}" type="pres">
      <dgm:prSet presAssocID="{93256550-824F-40FD-9A8B-4568803E2662}" presName="composite" presStyleCnt="0"/>
      <dgm:spPr/>
      <dgm:t>
        <a:bodyPr/>
        <a:lstStyle/>
        <a:p>
          <a:endParaRPr lang="en-GB"/>
        </a:p>
      </dgm:t>
    </dgm:pt>
    <dgm:pt modelId="{90B41268-4714-426B-8E2D-DF1E4F8126B0}" type="pres">
      <dgm:prSet presAssocID="{93256550-824F-40FD-9A8B-4568803E2662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9B6863B-2024-4BCA-BA04-B0D8CD5853A5}" type="pres">
      <dgm:prSet presAssocID="{93256550-824F-40FD-9A8B-4568803E2662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AF9C2FC-2E30-4752-93B1-F054FFE1114A}" type="presOf" srcId="{8E578DA5-6F20-4DE2-B214-82482F92BA60}" destId="{69B6863B-2024-4BCA-BA04-B0D8CD5853A5}" srcOrd="0" destOrd="1" presId="urn:microsoft.com/office/officeart/2005/8/layout/hList1"/>
    <dgm:cxn modelId="{F106EE84-DD17-4FC3-9969-F451429521E8}" type="presOf" srcId="{861CD573-5B58-48E8-89AC-AEAF0CEF993F}" destId="{69B6863B-2024-4BCA-BA04-B0D8CD5853A5}" srcOrd="0" destOrd="2" presId="urn:microsoft.com/office/officeart/2005/8/layout/hList1"/>
    <dgm:cxn modelId="{0FAAF3EB-0FDD-4C25-9BF2-568782480A37}" srcId="{93256550-824F-40FD-9A8B-4568803E2662}" destId="{D0D82501-98C4-43BF-A71A-06AEE91B35AA}" srcOrd="0" destOrd="0" parTransId="{D89AAC08-9218-44ED-8D9E-59AD21BB1C54}" sibTransId="{43A4040A-94E4-4723-8A7C-D88B83D93A1E}"/>
    <dgm:cxn modelId="{AD230441-D8BE-4117-9D6B-A5959C92616D}" srcId="{93256550-824F-40FD-9A8B-4568803E2662}" destId="{7F47CED2-E881-4E47-80A9-E346F0EC53F7}" srcOrd="3" destOrd="0" parTransId="{0D39BB6C-2D64-488D-AFA6-B8A9110F6CD8}" sibTransId="{0B0C8096-3D4E-4215-839F-9C03C96D5177}"/>
    <dgm:cxn modelId="{D6F63CA9-871E-4C88-A1B4-B7C64327F259}" srcId="{134BD944-00F3-422B-88B2-F73C1B7706B2}" destId="{93256550-824F-40FD-9A8B-4568803E2662}" srcOrd="0" destOrd="0" parTransId="{785F8393-DE95-43E0-9E59-380A1F21906C}" sibTransId="{C6CCCA5A-580B-44B4-88A0-7B5A184A4361}"/>
    <dgm:cxn modelId="{3975E20C-DAC9-495B-8229-98B44555BAC2}" type="presOf" srcId="{7F47CED2-E881-4E47-80A9-E346F0EC53F7}" destId="{69B6863B-2024-4BCA-BA04-B0D8CD5853A5}" srcOrd="0" destOrd="3" presId="urn:microsoft.com/office/officeart/2005/8/layout/hList1"/>
    <dgm:cxn modelId="{75B0A48F-3A95-463A-8C4D-DDF7A2B09503}" type="presOf" srcId="{134BD944-00F3-422B-88B2-F73C1B7706B2}" destId="{198D32CC-17B7-45EA-8231-F018AAE39A01}" srcOrd="0" destOrd="0" presId="urn:microsoft.com/office/officeart/2005/8/layout/hList1"/>
    <dgm:cxn modelId="{B33A80EE-2C20-4503-BF96-95A649F5CB34}" srcId="{93256550-824F-40FD-9A8B-4568803E2662}" destId="{861CD573-5B58-48E8-89AC-AEAF0CEF993F}" srcOrd="2" destOrd="0" parTransId="{A01EAA11-526E-4D55-9F2B-F45F274089B9}" sibTransId="{9A612135-2B55-434B-B4C9-39D53FCB2A42}"/>
    <dgm:cxn modelId="{92B23896-E128-486F-86F3-38AA7E718293}" srcId="{93256550-824F-40FD-9A8B-4568803E2662}" destId="{8E578DA5-6F20-4DE2-B214-82482F92BA60}" srcOrd="1" destOrd="0" parTransId="{CD216271-5E73-4CA2-B4AB-11E77FECC96F}" sibTransId="{C9BF25B3-3AD4-447D-8E43-D8354C3D3C74}"/>
    <dgm:cxn modelId="{277945CA-105E-4309-8F4B-3E975A1FDE77}" type="presOf" srcId="{93256550-824F-40FD-9A8B-4568803E2662}" destId="{90B41268-4714-426B-8E2D-DF1E4F8126B0}" srcOrd="0" destOrd="0" presId="urn:microsoft.com/office/officeart/2005/8/layout/hList1"/>
    <dgm:cxn modelId="{40AB7AE6-3A74-4004-87CE-B651AF3D359A}" type="presOf" srcId="{D0D82501-98C4-43BF-A71A-06AEE91B35AA}" destId="{69B6863B-2024-4BCA-BA04-B0D8CD5853A5}" srcOrd="0" destOrd="0" presId="urn:microsoft.com/office/officeart/2005/8/layout/hList1"/>
    <dgm:cxn modelId="{38CB8947-0178-43FA-B99B-BA49D19303EF}" type="presParOf" srcId="{198D32CC-17B7-45EA-8231-F018AAE39A01}" destId="{0E266DA7-F03C-464A-BDFF-CA0DD803574A}" srcOrd="0" destOrd="0" presId="urn:microsoft.com/office/officeart/2005/8/layout/hList1"/>
    <dgm:cxn modelId="{82A2E211-EF80-48A6-B0A1-9F99FB2FEFF9}" type="presParOf" srcId="{0E266DA7-F03C-464A-BDFF-CA0DD803574A}" destId="{90B41268-4714-426B-8E2D-DF1E4F8126B0}" srcOrd="0" destOrd="0" presId="urn:microsoft.com/office/officeart/2005/8/layout/hList1"/>
    <dgm:cxn modelId="{9948FDA3-9A7A-4EEB-A59B-774310558616}" type="presParOf" srcId="{0E266DA7-F03C-464A-BDFF-CA0DD803574A}" destId="{69B6863B-2024-4BCA-BA04-B0D8CD5853A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F18053-5FC5-4776-94DB-E9844370F0BC}">
      <dsp:nvSpPr>
        <dsp:cNvPr id="0" name=""/>
        <dsp:cNvSpPr/>
      </dsp:nvSpPr>
      <dsp:spPr>
        <a:xfrm>
          <a:off x="155178" y="183477"/>
          <a:ext cx="4038823" cy="8833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smtClean="0"/>
            <a:t>Strengthening institutions and finance</a:t>
          </a:r>
          <a:endParaRPr lang="en-GB" sz="2700" b="1" kern="1200" dirty="0"/>
        </a:p>
      </dsp:txBody>
      <dsp:txXfrm>
        <a:off x="155178" y="183477"/>
        <a:ext cx="4038823" cy="883331"/>
      </dsp:txXfrm>
    </dsp:sp>
    <dsp:sp modelId="{20E74C7F-DA4C-4F9D-BF24-2F342B61E23A}">
      <dsp:nvSpPr>
        <dsp:cNvPr id="0" name=""/>
        <dsp:cNvSpPr/>
      </dsp:nvSpPr>
      <dsp:spPr>
        <a:xfrm>
          <a:off x="559060" y="1066808"/>
          <a:ext cx="403882" cy="13346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4639"/>
              </a:lnTo>
              <a:lnTo>
                <a:pt x="403882" y="1334639"/>
              </a:lnTo>
            </a:path>
          </a:pathLst>
        </a:custGeom>
        <a:noFill/>
        <a:ln w="9525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5CE490-0993-4E1C-8965-5F22E7152B31}">
      <dsp:nvSpPr>
        <dsp:cNvPr id="0" name=""/>
        <dsp:cNvSpPr/>
      </dsp:nvSpPr>
      <dsp:spPr>
        <a:xfrm>
          <a:off x="962942" y="1389429"/>
          <a:ext cx="3834878" cy="20240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INSTITUTIONS </a:t>
          </a:r>
          <a:r>
            <a:rPr lang="en-US" sz="1700" kern="1200" dirty="0" smtClean="0"/>
            <a:t>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1. Building WGE capacity for regional collaboration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2. Establishing NSUs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3. Building EOC as a regional knowledge  / capacity building hub </a:t>
          </a:r>
          <a:endParaRPr lang="en-GB" sz="1700" kern="1200" dirty="0"/>
        </a:p>
      </dsp:txBody>
      <dsp:txXfrm>
        <a:off x="962942" y="1389429"/>
        <a:ext cx="3834878" cy="2024036"/>
      </dsp:txXfrm>
    </dsp:sp>
    <dsp:sp modelId="{C87414AF-DCA6-4287-AC6D-2E34005C690A}">
      <dsp:nvSpPr>
        <dsp:cNvPr id="0" name=""/>
        <dsp:cNvSpPr/>
      </dsp:nvSpPr>
      <dsp:spPr>
        <a:xfrm>
          <a:off x="559060" y="1066808"/>
          <a:ext cx="403882" cy="36028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02801"/>
              </a:lnTo>
              <a:lnTo>
                <a:pt x="403882" y="3602801"/>
              </a:lnTo>
            </a:path>
          </a:pathLst>
        </a:custGeom>
        <a:noFill/>
        <a:ln w="9525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D44D48-E26B-4093-A490-96C5419C6D12}">
      <dsp:nvSpPr>
        <dsp:cNvPr id="0" name=""/>
        <dsp:cNvSpPr/>
      </dsp:nvSpPr>
      <dsp:spPr>
        <a:xfrm>
          <a:off x="962942" y="3657592"/>
          <a:ext cx="3834878" cy="20240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INVESTMENT/ FINANCE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1. Supporting development of sustainable financing mechanisms (REDD+, PES)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2. Development of investment projects and promotion of private sector partnerships </a:t>
          </a:r>
          <a:endParaRPr lang="en-GB" sz="1700" kern="1200" dirty="0"/>
        </a:p>
      </dsp:txBody>
      <dsp:txXfrm>
        <a:off x="962942" y="3657592"/>
        <a:ext cx="3834878" cy="202403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B41268-4714-426B-8E2D-DF1E4F8126B0}">
      <dsp:nvSpPr>
        <dsp:cNvPr id="0" name=""/>
        <dsp:cNvSpPr/>
      </dsp:nvSpPr>
      <dsp:spPr>
        <a:xfrm>
          <a:off x="0" y="604151"/>
          <a:ext cx="2057400" cy="82296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2016</a:t>
          </a:r>
          <a:endParaRPr lang="en-GB" sz="2800" b="1" kern="1200" dirty="0"/>
        </a:p>
      </dsp:txBody>
      <dsp:txXfrm>
        <a:off x="0" y="604151"/>
        <a:ext cx="2057400" cy="822960"/>
      </dsp:txXfrm>
    </dsp:sp>
    <dsp:sp modelId="{69B6863B-2024-4BCA-BA04-B0D8CD5853A5}">
      <dsp:nvSpPr>
        <dsp:cNvPr id="0" name=""/>
        <dsp:cNvSpPr/>
      </dsp:nvSpPr>
      <dsp:spPr>
        <a:xfrm>
          <a:off x="0" y="1427111"/>
          <a:ext cx="2057400" cy="3836137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NSUs fully operational in at least four countries</a:t>
          </a:r>
          <a:endParaRPr lang="en-GB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At least 50% of EOC professional staff are from GMS, at least 40% of them women </a:t>
          </a:r>
          <a:endParaRPr lang="en-GB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At least two bankable private sector projects in environment and natural resources developed and collaboration secured </a:t>
          </a:r>
          <a:endParaRPr lang="en-GB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Guidelines supporting sustainable financing  mechanisms developed in at least two countries</a:t>
          </a:r>
          <a:endParaRPr lang="en-GB" sz="1400" b="1" kern="1200" dirty="0"/>
        </a:p>
      </dsp:txBody>
      <dsp:txXfrm>
        <a:off x="0" y="1427111"/>
        <a:ext cx="2057400" cy="38361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0DCF64E7-5F7F-417C-874E-6EE9AC79F0D9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A140D29A-17CB-462E-AB12-FD9BC5ABF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326655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Institutions</a:t>
            </a:r>
          </a:p>
          <a:p>
            <a:r>
              <a:rPr lang="en-US" dirty="0" err="1" smtClean="0"/>
              <a:t>LoAs</a:t>
            </a:r>
            <a:r>
              <a:rPr lang="en-US" baseline="0" dirty="0" smtClean="0"/>
              <a:t> with NSUs – Status?</a:t>
            </a:r>
          </a:p>
          <a:p>
            <a:r>
              <a:rPr lang="en-US" baseline="0" dirty="0" smtClean="0"/>
              <a:t>Recruitment – not sure about NSU recruitment?</a:t>
            </a:r>
          </a:p>
          <a:p>
            <a:r>
              <a:rPr lang="en-US" baseline="0" dirty="0" smtClean="0"/>
              <a:t>Program Publications (those that are cross component) GMS Atlas 2</a:t>
            </a:r>
            <a:r>
              <a:rPr lang="en-US" baseline="30000" dirty="0" smtClean="0"/>
              <a:t>nd</a:t>
            </a:r>
            <a:r>
              <a:rPr lang="en-US" baseline="0" dirty="0" smtClean="0"/>
              <a:t> Edition at the printers/CEP-BCI brochure produced, main print run and translations in national languages to occur once funds/</a:t>
            </a:r>
          </a:p>
          <a:p>
            <a:r>
              <a:rPr lang="en-US" baseline="0" dirty="0" smtClean="0"/>
              <a:t>GMS2020 Proceedings produced, dissemination soon.</a:t>
            </a:r>
          </a:p>
          <a:p>
            <a:r>
              <a:rPr lang="en-US" b="1" dirty="0" smtClean="0"/>
              <a:t>Financing</a:t>
            </a:r>
          </a:p>
          <a:p>
            <a:r>
              <a:rPr lang="en-US" b="0" dirty="0" smtClean="0"/>
              <a:t>Component</a:t>
            </a:r>
            <a:r>
              <a:rPr lang="en-US" b="0" baseline="0" dirty="0" smtClean="0"/>
              <a:t> strategies developed – (could, if necessary, recap WHY these are important – </a:t>
            </a:r>
            <a:r>
              <a:rPr lang="en-US" b="0" baseline="0" dirty="0" err="1" smtClean="0"/>
              <a:t>ie</a:t>
            </a:r>
            <a:r>
              <a:rPr lang="en-US" b="0" baseline="0" dirty="0" smtClean="0"/>
              <a:t> how they complement PFD and </a:t>
            </a:r>
            <a:r>
              <a:rPr lang="en-US" b="0" baseline="0" dirty="0" err="1" smtClean="0"/>
              <a:t>workplan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etc</a:t>
            </a:r>
            <a:r>
              <a:rPr lang="en-US" b="0" baseline="0" dirty="0" smtClean="0"/>
              <a:t>).</a:t>
            </a:r>
          </a:p>
          <a:p>
            <a:r>
              <a:rPr lang="en-US" b="0" baseline="0" dirty="0" smtClean="0"/>
              <a:t>Co-financing – mention likely funds disbursement date, the delay impact, also status of </a:t>
            </a:r>
            <a:r>
              <a:rPr lang="en-US" b="0" baseline="0" dirty="0" err="1" smtClean="0"/>
              <a:t>Sida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agreeement</a:t>
            </a:r>
            <a:endParaRPr lang="th-TH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40D29A-17CB-462E-AB12-FD9BC5ABFC7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6195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Institutions</a:t>
            </a:r>
          </a:p>
          <a:p>
            <a:r>
              <a:rPr lang="en-US" dirty="0" err="1" smtClean="0"/>
              <a:t>LoAs</a:t>
            </a:r>
            <a:r>
              <a:rPr lang="en-US" baseline="0" dirty="0" smtClean="0"/>
              <a:t> with NSUs – Status?</a:t>
            </a:r>
          </a:p>
          <a:p>
            <a:r>
              <a:rPr lang="en-US" baseline="0" dirty="0" smtClean="0"/>
              <a:t>Recruitment – not sure about NSU recruitment?</a:t>
            </a:r>
          </a:p>
          <a:p>
            <a:r>
              <a:rPr lang="en-US" baseline="0" dirty="0" smtClean="0"/>
              <a:t>Program Publications (those that are cross component) GMS Atlas 2</a:t>
            </a:r>
            <a:r>
              <a:rPr lang="en-US" baseline="30000" dirty="0" smtClean="0"/>
              <a:t>nd</a:t>
            </a:r>
            <a:r>
              <a:rPr lang="en-US" baseline="0" dirty="0" smtClean="0"/>
              <a:t> Edition at the printers/CEP-BCI brochure produced, main print run and translations in national languages to occur once funds/</a:t>
            </a:r>
          </a:p>
          <a:p>
            <a:r>
              <a:rPr lang="en-US" baseline="0" dirty="0" smtClean="0"/>
              <a:t>GMS2020 Proceedings produced, dissemination soon.</a:t>
            </a:r>
          </a:p>
          <a:p>
            <a:r>
              <a:rPr lang="en-US" b="1" dirty="0" smtClean="0"/>
              <a:t>Financing</a:t>
            </a:r>
          </a:p>
          <a:p>
            <a:r>
              <a:rPr lang="en-US" b="0" dirty="0" smtClean="0"/>
              <a:t>Component</a:t>
            </a:r>
            <a:r>
              <a:rPr lang="en-US" b="0" baseline="0" dirty="0" smtClean="0"/>
              <a:t> strategies developed – (could, if necessary, recap WHY these are important – </a:t>
            </a:r>
            <a:r>
              <a:rPr lang="en-US" b="0" baseline="0" dirty="0" err="1" smtClean="0"/>
              <a:t>ie</a:t>
            </a:r>
            <a:r>
              <a:rPr lang="en-US" b="0" baseline="0" dirty="0" smtClean="0"/>
              <a:t> how they complement PFD and </a:t>
            </a:r>
            <a:r>
              <a:rPr lang="en-US" b="0" baseline="0" dirty="0" err="1" smtClean="0"/>
              <a:t>workplan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etc</a:t>
            </a:r>
            <a:r>
              <a:rPr lang="en-US" b="0" baseline="0" dirty="0" smtClean="0"/>
              <a:t>).</a:t>
            </a:r>
          </a:p>
          <a:p>
            <a:r>
              <a:rPr lang="en-US" b="0" baseline="0" dirty="0" smtClean="0"/>
              <a:t>Co-financing – mention likely funds disbursement date, the delay impact, also status of </a:t>
            </a:r>
            <a:r>
              <a:rPr lang="en-US" b="0" baseline="0" dirty="0" err="1" smtClean="0"/>
              <a:t>Sida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agreeement</a:t>
            </a:r>
            <a:endParaRPr lang="th-TH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40D29A-17CB-462E-AB12-FD9BC5ABFC7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6195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Depending</a:t>
            </a:r>
            <a:r>
              <a:rPr lang="en-US" b="0" baseline="0" dirty="0" smtClean="0"/>
              <a:t> on time available, and if some of the audience require, can give some examples of work under the three objectives </a:t>
            </a:r>
          </a:p>
          <a:p>
            <a:endParaRPr lang="th-TH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40D29A-17CB-462E-AB12-FD9BC5ABFC7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6195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40D29A-17CB-462E-AB12-FD9BC5ABFC7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6195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40D29A-17CB-462E-AB12-FD9BC5ABFC7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5834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D9F9CE0F-713C-440B-AF11-E2CA98C833FC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A7524E53-8716-46FA-BB28-7DD4FFC32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272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62262E28-26B3-4BA9-96F5-79266FED09AC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6852DA52-A64E-48B6-99D1-BC8EF58778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4244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11B8266A-3791-48E9-AC7C-3BC76E87793B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B1AD7BF0-9781-421F-BF52-62702909E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4692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7367291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C4BCA-B8F2-41F8-93A2-F2A436CD7463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440F6-03A0-40BB-905F-8F9B788BEC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3070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BBF00-1DD7-4D8D-BBEA-34E62B3CF1C0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7C5AA-74DB-4E4F-86E0-06CA79F083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5489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BEDA6-29EE-47A3-8AF8-8E25A68BBC61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D6903-0065-4AAA-B7CC-0C1EFFCD3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60022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E0BCA-D6E2-4EB0-90E0-A8A2200DA469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64794-9C6A-40E1-9427-7016A233E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10173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EABE9-C061-45E5-9A4F-BFE38CF83B94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DFEA0-38DA-4222-8259-0315D655C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030585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3CE4E-165A-4B30-9C7B-38245FBC4542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87B35-A671-4F6C-B6C4-55C2E0A9F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80569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7960F-4783-4622-8DB2-BC0CF43A146D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8A47B-4932-4F99-B369-7DD9CCB82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16955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715000" cy="8382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B30C3666-BDB4-4EF8-9BB0-25BAEE80C748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C967A1E8-E447-4808-88DD-6EF91B2D6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23360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40230-3264-415C-B3E2-A6D5C7AC0C28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13E93-685B-4DC8-A81D-DA5F1A70F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55765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ED2D0-9899-4D2B-BD5C-32AADA101B97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3F0A8-7F65-4F81-BDB3-3FEA46706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812187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E4A8B-97AA-4CCD-868D-84E0560C5BFA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5560C-2929-4ACF-B2B7-AAEEC1A8D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03966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16A28-4877-4D02-83EE-0FFE38924EF5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39A4A-E5B5-4AA7-A617-647C7407CF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4184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18E859DB-8113-4BE1-8E08-8951FF7291FA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2750C45F-1270-4C8A-BCCA-08A117296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67876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BFEF0EF0-4024-44DE-B18C-487F493C3AAE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E91B2C44-2CA0-491A-8CDC-06E0F5962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79258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2844317E-2213-43B1-A3B4-22EF0F4D2837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6EB64523-1851-46EA-B4B3-5821A006F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5195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A3320EA9-9729-45F0-B80F-83439FB1881D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2DD46157-B8B6-4FD6-8297-CBFF32EF36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4678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273B7023-D3D2-4883-A71A-5F404C6CB191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D343E1DA-6D17-47E1-845A-7C1643270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871865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39AB0437-4068-47F5-B50E-3EDD7B13EFC0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59CE7214-E706-4761-9B84-B75410E9E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6876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79AA79C1-6E86-4FD1-9565-F2133DE61F7D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2660519D-28DB-4E67-AF80-FC4A2F5E1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70350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82000">
              <a:srgbClr val="F0EBD5"/>
            </a:gs>
            <a:gs pos="100000">
              <a:srgbClr val="D1C39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863600"/>
          </a:xfrm>
          <a:prstGeom prst="rect">
            <a:avLst/>
          </a:prstGeom>
          <a:gradFill rotWithShape="1">
            <a:gsLst>
              <a:gs pos="0">
                <a:srgbClr val="9CC746"/>
              </a:gs>
              <a:gs pos="20000">
                <a:srgbClr val="9BC348"/>
              </a:gs>
              <a:gs pos="100000">
                <a:srgbClr val="769535"/>
              </a:gs>
            </a:gsLst>
            <a:lin ang="5400000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sz="2600" b="1" smtClean="0">
              <a:solidFill>
                <a:srgbClr val="FFFFFF"/>
              </a:solidFill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5801344" y="91190"/>
            <a:ext cx="3511296" cy="669414"/>
            <a:chOff x="5839968" y="88392"/>
            <a:chExt cx="3511296" cy="669414"/>
          </a:xfrm>
        </p:grpSpPr>
        <p:pic>
          <p:nvPicPr>
            <p:cNvPr id="7" name="Picture 16" descr="GMS-Logo-New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39968" y="146443"/>
              <a:ext cx="676372" cy="549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7" descr="adb-logo"/>
            <p:cNvPicPr>
              <a:picLocks noChangeAspect="1" noChangeArrowheads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5872" y="146443"/>
              <a:ext cx="549118" cy="549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Box 8"/>
            <p:cNvSpPr txBox="1"/>
            <p:nvPr userDrawn="1"/>
          </p:nvSpPr>
          <p:spPr>
            <a:xfrm>
              <a:off x="7104764" y="88392"/>
              <a:ext cx="2246500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en-US" sz="1100" b="1" dirty="0" smtClean="0"/>
                <a:t>GREATER MEKONG SUBREGION</a:t>
              </a:r>
            </a:p>
            <a:p>
              <a:pPr>
                <a:lnSpc>
                  <a:spcPts val="1500"/>
                </a:lnSpc>
              </a:pPr>
              <a:r>
                <a:rPr lang="en-US" sz="1600" b="1" dirty="0" smtClean="0"/>
                <a:t>CORE ENVIRONMENT PROGRAM</a:t>
              </a:r>
              <a:endParaRPr lang="en-GB" sz="1600" b="1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0" r:id="rId1"/>
    <p:sldLayoutId id="2147484421" r:id="rId2"/>
    <p:sldLayoutId id="2147484422" r:id="rId3"/>
    <p:sldLayoutId id="2147484423" r:id="rId4"/>
    <p:sldLayoutId id="2147484424" r:id="rId5"/>
    <p:sldLayoutId id="2147484425" r:id="rId6"/>
    <p:sldLayoutId id="2147484426" r:id="rId7"/>
    <p:sldLayoutId id="2147484427" r:id="rId8"/>
    <p:sldLayoutId id="2147484428" r:id="rId9"/>
    <p:sldLayoutId id="2147484429" r:id="rId10"/>
    <p:sldLayoutId id="2147484430" r:id="rId11"/>
    <p:sldLayoutId id="2147484431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82000">
              <a:srgbClr val="F0EBD5"/>
            </a:gs>
            <a:gs pos="100000">
              <a:srgbClr val="D1C39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F6B6970E-0E7D-45CA-92EB-529F06E36104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51A72595-97BE-479E-B5C0-8E84C12C4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7" r:id="rId1"/>
    <p:sldLayoutId id="2147484398" r:id="rId2"/>
    <p:sldLayoutId id="2147484399" r:id="rId3"/>
    <p:sldLayoutId id="2147484400" r:id="rId4"/>
    <p:sldLayoutId id="2147484401" r:id="rId5"/>
    <p:sldLayoutId id="2147484402" r:id="rId6"/>
    <p:sldLayoutId id="2147484403" r:id="rId7"/>
    <p:sldLayoutId id="2147484404" r:id="rId8"/>
    <p:sldLayoutId id="2147484405" r:id="rId9"/>
    <p:sldLayoutId id="2147484406" r:id="rId10"/>
    <p:sldLayoutId id="214748440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5" descr="CoverOption01water+Fores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36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1196752"/>
            <a:ext cx="9144000" cy="3070448"/>
          </a:xfrm>
          <a:prstGeom prst="rect">
            <a:avLst/>
          </a:prstGeom>
          <a:solidFill>
            <a:schemeClr val="accent3">
              <a:lumMod val="20000"/>
              <a:lumOff val="80000"/>
              <a:alpha val="60000"/>
            </a:schemeClr>
          </a:solidFill>
          <a:ln>
            <a:noFill/>
          </a:ln>
          <a:effectLst>
            <a:glow rad="228600">
              <a:schemeClr val="accent3">
                <a:lumMod val="60000"/>
                <a:lumOff val="40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b="1" cap="all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3200" b="1" dirty="0" smtClean="0">
                <a:solidFill>
                  <a:schemeClr val="tx1"/>
                </a:solidFill>
                <a:latin typeface="Arial" charset="0"/>
              </a:rPr>
              <a:t>Component 4: Strengthened Institutions and Financing </a:t>
            </a:r>
          </a:p>
          <a:p>
            <a:pPr algn="ctr">
              <a:defRPr/>
            </a:pPr>
            <a:endParaRPr lang="en-US" sz="2800" b="1" dirty="0" smtClean="0">
              <a:solidFill>
                <a:schemeClr val="tx1"/>
              </a:solidFill>
              <a:latin typeface="Arial" charset="0"/>
            </a:endParaRPr>
          </a:p>
          <a:p>
            <a:pPr algn="ctr">
              <a:defRPr/>
            </a:pPr>
            <a:r>
              <a:rPr lang="en-US" sz="2800" dirty="0" smtClean="0">
                <a:solidFill>
                  <a:schemeClr val="tx1"/>
                </a:solidFill>
                <a:latin typeface="Arial" charset="0"/>
              </a:rPr>
              <a:t>Activity Progress and Component Strategy </a:t>
            </a:r>
            <a:endParaRPr lang="en-US" sz="2400" dirty="0">
              <a:solidFill>
                <a:schemeClr val="tx1"/>
              </a:solidFill>
              <a:latin typeface="Arial" charset="0"/>
            </a:endParaRPr>
          </a:p>
          <a:p>
            <a:pPr algn="ctr">
              <a:defRPr/>
            </a:pPr>
            <a:endParaRPr lang="en-US" sz="3600" cap="all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229600" cy="8382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Activity Progress May-Oct 2012</a:t>
            </a:r>
            <a:endParaRPr lang="en-GB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867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u="sng" dirty="0" smtClean="0"/>
              <a:t>Strengthening Institutions – WGE, NSUs and EOC</a:t>
            </a:r>
          </a:p>
          <a:p>
            <a:r>
              <a:rPr lang="en-US" sz="2400" dirty="0" smtClean="0"/>
              <a:t>EOC Recruitment  </a:t>
            </a:r>
          </a:p>
          <a:p>
            <a:pPr lvl="1">
              <a:buFontTx/>
              <a:buChar char="-"/>
            </a:pPr>
            <a:r>
              <a:rPr lang="en-US" sz="2000" dirty="0" smtClean="0"/>
              <a:t>EOC most international positions filled, GMS associate positions hiring well advanced,  Technical Program Head recruitment under process.</a:t>
            </a:r>
          </a:p>
          <a:p>
            <a:r>
              <a:rPr lang="en-US" sz="2400" dirty="0" smtClean="0"/>
              <a:t>Program Development</a:t>
            </a:r>
          </a:p>
          <a:p>
            <a:pPr lvl="1">
              <a:buFontTx/>
              <a:buChar char="-"/>
            </a:pPr>
            <a:r>
              <a:rPr lang="en-US" sz="2000" dirty="0" smtClean="0"/>
              <a:t>Inception report finalized, component strategies developed, concept paper for activities being developed and discussed with relevant stakeholders</a:t>
            </a:r>
          </a:p>
          <a:p>
            <a:r>
              <a:rPr lang="en-US" sz="2400" dirty="0" smtClean="0"/>
              <a:t>NSU operating in Cambodia, Lao PDR and Viet Nam</a:t>
            </a:r>
            <a:endParaRPr lang="en-GB" sz="2400" dirty="0" smtClean="0"/>
          </a:p>
          <a:p>
            <a:r>
              <a:rPr lang="en-US" sz="2400" dirty="0" smtClean="0"/>
              <a:t>Knowledge Products and Outreach</a:t>
            </a:r>
          </a:p>
          <a:p>
            <a:pPr lvl="1">
              <a:buFontTx/>
              <a:buChar char="-"/>
            </a:pPr>
            <a:r>
              <a:rPr lang="en-US" sz="2000" dirty="0" smtClean="0"/>
              <a:t>Launch of new EOC Website and GMS Interactive Atlas</a:t>
            </a:r>
          </a:p>
          <a:p>
            <a:pPr lvl="1">
              <a:buFontTx/>
              <a:buChar char="-"/>
            </a:pPr>
            <a:r>
              <a:rPr lang="en-US" sz="2000" dirty="0" smtClean="0"/>
              <a:t>GMS Atlas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Edition/GMS 2020 Proceedings/CEP-BCI Brochure</a:t>
            </a:r>
          </a:p>
          <a:p>
            <a:r>
              <a:rPr lang="en-US" sz="2400" dirty="0" smtClean="0"/>
              <a:t>Trainings and Knowledge Sharing</a:t>
            </a:r>
          </a:p>
          <a:p>
            <a:pPr lvl="1"/>
            <a:r>
              <a:rPr lang="en-US" sz="2000" dirty="0" smtClean="0"/>
              <a:t>SEA capacity development – 7 GMS delegates attended training and shared GMS SEA experience at 12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Annual Conference of the International Association of Impact Assessment (IAIA)</a:t>
            </a:r>
          </a:p>
          <a:p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229600" cy="8382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Activity Progress May-Oct 2012</a:t>
            </a:r>
            <a:endParaRPr lang="en-GB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867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u="sng" dirty="0" smtClean="0"/>
              <a:t>Sustainable Financing and Investment</a:t>
            </a:r>
            <a:endParaRPr lang="en-US" sz="2400" b="1" u="sng" dirty="0"/>
          </a:p>
          <a:p>
            <a:r>
              <a:rPr lang="en-US" sz="2400" dirty="0" smtClean="0"/>
              <a:t>Finland co-financing agreement signed - $14 million</a:t>
            </a:r>
          </a:p>
          <a:p>
            <a:r>
              <a:rPr lang="en-US" sz="2400" dirty="0" smtClean="0"/>
              <a:t>Processing of co-financing agreement with </a:t>
            </a:r>
            <a:r>
              <a:rPr lang="en-US" sz="2400" dirty="0" err="1" smtClean="0"/>
              <a:t>Sida</a:t>
            </a:r>
            <a:r>
              <a:rPr lang="en-US" sz="2400" dirty="0" smtClean="0"/>
              <a:t> and change of scope to TA</a:t>
            </a:r>
          </a:p>
          <a:p>
            <a:r>
              <a:rPr lang="en-US" sz="2400" dirty="0" smtClean="0"/>
              <a:t>Investment concept paper  on low carbon economic corridor prepared</a:t>
            </a:r>
          </a:p>
          <a:p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229600" cy="838200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 smtClean="0">
                <a:latin typeface="Arial" pitchFamily="34" charset="0"/>
                <a:cs typeface="Arial" pitchFamily="34" charset="0"/>
              </a:rPr>
              <a:t>Component 4 structure </a:t>
            </a:r>
            <a:endParaRPr lang="en-GB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1143000"/>
            <a:ext cx="4114800" cy="586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 smtClean="0"/>
              <a:t>Objectives: </a:t>
            </a:r>
          </a:p>
          <a:p>
            <a:r>
              <a:rPr lang="en-US" sz="2200" dirty="0" smtClean="0"/>
              <a:t>Strengthen roles </a:t>
            </a:r>
            <a:r>
              <a:rPr lang="en-US" sz="2200" dirty="0"/>
              <a:t>of WGE and national support units in delivering sub-regional outcomes and impacts; </a:t>
            </a:r>
            <a:endParaRPr lang="en-US" sz="2200" dirty="0" smtClean="0"/>
          </a:p>
          <a:p>
            <a:r>
              <a:rPr lang="en-US" sz="2200" dirty="0" smtClean="0"/>
              <a:t>Strengthen </a:t>
            </a:r>
            <a:r>
              <a:rPr lang="en-US" sz="2200" dirty="0"/>
              <a:t>the role of EOC </a:t>
            </a:r>
            <a:r>
              <a:rPr lang="en-US" sz="2200" dirty="0" smtClean="0"/>
              <a:t>in </a:t>
            </a:r>
            <a:r>
              <a:rPr lang="en-US" sz="2200" dirty="0"/>
              <a:t>building technical human capacity in the subregion and as a knowledge hub for environmental management</a:t>
            </a:r>
            <a:r>
              <a:rPr lang="en-US" sz="2200" dirty="0" smtClean="0"/>
              <a:t>; and</a:t>
            </a:r>
          </a:p>
          <a:p>
            <a:r>
              <a:rPr lang="en-US" sz="2200" dirty="0" smtClean="0"/>
              <a:t>Develop </a:t>
            </a:r>
            <a:r>
              <a:rPr lang="en-US" sz="2200" dirty="0"/>
              <a:t>sustainable financing mechanisms and facilitate public-private-partnerships for  ecosystem management</a:t>
            </a:r>
          </a:p>
        </p:txBody>
      </p:sp>
      <p:graphicFrame>
        <p:nvGraphicFramePr>
          <p:cNvPr id="4" name="Content Placeholder 5"/>
          <p:cNvGraphicFramePr>
            <a:graphicFrameLocks/>
          </p:cNvGraphicFramePr>
          <p:nvPr/>
        </p:nvGraphicFramePr>
        <p:xfrm>
          <a:off x="0" y="914400"/>
          <a:ext cx="49530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57157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229600" cy="6858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+mj-lt"/>
                <a:cs typeface="Arial" pitchFamily="34" charset="0"/>
              </a:rPr>
              <a:t>Results-based planning</a:t>
            </a:r>
            <a:endParaRPr lang="en-GB" sz="3200" b="1" dirty="0">
              <a:latin typeface="+mj-lt"/>
              <a:cs typeface="Arial" pitchFamily="34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152532" y="1092004"/>
            <a:ext cx="1974614" cy="493653"/>
          </a:xfrm>
          <a:custGeom>
            <a:avLst/>
            <a:gdLst>
              <a:gd name="connsiteX0" fmla="*/ 0 w 1974614"/>
              <a:gd name="connsiteY0" fmla="*/ 49365 h 493653"/>
              <a:gd name="connsiteX1" fmla="*/ 14459 w 1974614"/>
              <a:gd name="connsiteY1" fmla="*/ 14459 h 493653"/>
              <a:gd name="connsiteX2" fmla="*/ 49365 w 1974614"/>
              <a:gd name="connsiteY2" fmla="*/ 0 h 493653"/>
              <a:gd name="connsiteX3" fmla="*/ 1925249 w 1974614"/>
              <a:gd name="connsiteY3" fmla="*/ 0 h 493653"/>
              <a:gd name="connsiteX4" fmla="*/ 1960155 w 1974614"/>
              <a:gd name="connsiteY4" fmla="*/ 14459 h 493653"/>
              <a:gd name="connsiteX5" fmla="*/ 1974614 w 1974614"/>
              <a:gd name="connsiteY5" fmla="*/ 49365 h 493653"/>
              <a:gd name="connsiteX6" fmla="*/ 1974614 w 1974614"/>
              <a:gd name="connsiteY6" fmla="*/ 444288 h 493653"/>
              <a:gd name="connsiteX7" fmla="*/ 1960155 w 1974614"/>
              <a:gd name="connsiteY7" fmla="*/ 479194 h 493653"/>
              <a:gd name="connsiteX8" fmla="*/ 1925249 w 1974614"/>
              <a:gd name="connsiteY8" fmla="*/ 493653 h 493653"/>
              <a:gd name="connsiteX9" fmla="*/ 49365 w 1974614"/>
              <a:gd name="connsiteY9" fmla="*/ 493653 h 493653"/>
              <a:gd name="connsiteX10" fmla="*/ 14459 w 1974614"/>
              <a:gd name="connsiteY10" fmla="*/ 479194 h 493653"/>
              <a:gd name="connsiteX11" fmla="*/ 0 w 1974614"/>
              <a:gd name="connsiteY11" fmla="*/ 444288 h 493653"/>
              <a:gd name="connsiteX12" fmla="*/ 0 w 1974614"/>
              <a:gd name="connsiteY12" fmla="*/ 49365 h 493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74614" h="493653">
                <a:moveTo>
                  <a:pt x="0" y="49365"/>
                </a:moveTo>
                <a:cubicBezTo>
                  <a:pt x="0" y="36273"/>
                  <a:pt x="5201" y="23716"/>
                  <a:pt x="14459" y="14459"/>
                </a:cubicBezTo>
                <a:cubicBezTo>
                  <a:pt x="23717" y="5201"/>
                  <a:pt x="36273" y="0"/>
                  <a:pt x="49365" y="0"/>
                </a:cubicBezTo>
                <a:lnTo>
                  <a:pt x="1925249" y="0"/>
                </a:lnTo>
                <a:cubicBezTo>
                  <a:pt x="1938341" y="0"/>
                  <a:pt x="1950898" y="5201"/>
                  <a:pt x="1960155" y="14459"/>
                </a:cubicBezTo>
                <a:cubicBezTo>
                  <a:pt x="1969413" y="23717"/>
                  <a:pt x="1974614" y="36273"/>
                  <a:pt x="1974614" y="49365"/>
                </a:cubicBezTo>
                <a:lnTo>
                  <a:pt x="1974614" y="444288"/>
                </a:lnTo>
                <a:cubicBezTo>
                  <a:pt x="1974614" y="457380"/>
                  <a:pt x="1969413" y="469937"/>
                  <a:pt x="1960155" y="479194"/>
                </a:cubicBezTo>
                <a:cubicBezTo>
                  <a:pt x="1950897" y="488452"/>
                  <a:pt x="1938341" y="493653"/>
                  <a:pt x="1925249" y="493653"/>
                </a:cubicBezTo>
                <a:lnTo>
                  <a:pt x="49365" y="493653"/>
                </a:lnTo>
                <a:cubicBezTo>
                  <a:pt x="36273" y="493653"/>
                  <a:pt x="23716" y="488452"/>
                  <a:pt x="14459" y="479194"/>
                </a:cubicBezTo>
                <a:cubicBezTo>
                  <a:pt x="5201" y="469936"/>
                  <a:pt x="0" y="457380"/>
                  <a:pt x="0" y="444288"/>
                </a:cubicBezTo>
                <a:lnTo>
                  <a:pt x="0" y="49365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0019" tIns="50019" rIns="50019" bIns="50019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800" b="1" kern="1200" dirty="0" smtClean="0"/>
              <a:t>2013</a:t>
            </a:r>
            <a:endParaRPr lang="en-GB" sz="2800" b="1" kern="1200" dirty="0"/>
          </a:p>
        </p:txBody>
      </p:sp>
      <p:sp>
        <p:nvSpPr>
          <p:cNvPr id="12" name="Right Arrow 11"/>
          <p:cNvSpPr/>
          <p:nvPr/>
        </p:nvSpPr>
        <p:spPr>
          <a:xfrm rot="5400000">
            <a:off x="1096644" y="1628853"/>
            <a:ext cx="86389" cy="86389"/>
          </a:xfrm>
          <a:prstGeom prst="rightArrow">
            <a:avLst>
              <a:gd name="adj1" fmla="val 66700"/>
              <a:gd name="adj2" fmla="val 50000"/>
            </a:avLst>
          </a:prstGeom>
          <a:noFill/>
          <a:ln>
            <a:noFill/>
          </a:ln>
        </p:spPr>
        <p:style>
          <a:lnRef idx="0">
            <a:scrgbClr r="0" g="0" b="0"/>
          </a:lnRef>
          <a:fillRef idx="3">
            <a:scrgbClr r="0" g="0" b="0"/>
          </a:fillRef>
          <a:effectRef idx="2">
            <a:schemeClr val="accent6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Freeform 12"/>
          <p:cNvSpPr/>
          <p:nvPr/>
        </p:nvSpPr>
        <p:spPr>
          <a:xfrm>
            <a:off x="152532" y="1758437"/>
            <a:ext cx="1974614" cy="1021216"/>
          </a:xfrm>
          <a:custGeom>
            <a:avLst/>
            <a:gdLst>
              <a:gd name="connsiteX0" fmla="*/ 0 w 1974614"/>
              <a:gd name="connsiteY0" fmla="*/ 102122 h 1021216"/>
              <a:gd name="connsiteX1" fmla="*/ 29911 w 1974614"/>
              <a:gd name="connsiteY1" fmla="*/ 29911 h 1021216"/>
              <a:gd name="connsiteX2" fmla="*/ 102122 w 1974614"/>
              <a:gd name="connsiteY2" fmla="*/ 0 h 1021216"/>
              <a:gd name="connsiteX3" fmla="*/ 1872492 w 1974614"/>
              <a:gd name="connsiteY3" fmla="*/ 0 h 1021216"/>
              <a:gd name="connsiteX4" fmla="*/ 1944703 w 1974614"/>
              <a:gd name="connsiteY4" fmla="*/ 29911 h 1021216"/>
              <a:gd name="connsiteX5" fmla="*/ 1974614 w 1974614"/>
              <a:gd name="connsiteY5" fmla="*/ 102122 h 1021216"/>
              <a:gd name="connsiteX6" fmla="*/ 1974614 w 1974614"/>
              <a:gd name="connsiteY6" fmla="*/ 919094 h 1021216"/>
              <a:gd name="connsiteX7" fmla="*/ 1944703 w 1974614"/>
              <a:gd name="connsiteY7" fmla="*/ 991305 h 1021216"/>
              <a:gd name="connsiteX8" fmla="*/ 1872492 w 1974614"/>
              <a:gd name="connsiteY8" fmla="*/ 1021216 h 1021216"/>
              <a:gd name="connsiteX9" fmla="*/ 102122 w 1974614"/>
              <a:gd name="connsiteY9" fmla="*/ 1021216 h 1021216"/>
              <a:gd name="connsiteX10" fmla="*/ 29911 w 1974614"/>
              <a:gd name="connsiteY10" fmla="*/ 991305 h 1021216"/>
              <a:gd name="connsiteX11" fmla="*/ 0 w 1974614"/>
              <a:gd name="connsiteY11" fmla="*/ 919094 h 1021216"/>
              <a:gd name="connsiteX12" fmla="*/ 0 w 1974614"/>
              <a:gd name="connsiteY12" fmla="*/ 102122 h 1021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74614" h="1021216">
                <a:moveTo>
                  <a:pt x="0" y="102122"/>
                </a:moveTo>
                <a:cubicBezTo>
                  <a:pt x="0" y="75038"/>
                  <a:pt x="10759" y="49062"/>
                  <a:pt x="29911" y="29911"/>
                </a:cubicBezTo>
                <a:cubicBezTo>
                  <a:pt x="49063" y="10759"/>
                  <a:pt x="75038" y="0"/>
                  <a:pt x="102122" y="0"/>
                </a:cubicBezTo>
                <a:lnTo>
                  <a:pt x="1872492" y="0"/>
                </a:lnTo>
                <a:cubicBezTo>
                  <a:pt x="1899576" y="0"/>
                  <a:pt x="1925552" y="10759"/>
                  <a:pt x="1944703" y="29911"/>
                </a:cubicBezTo>
                <a:cubicBezTo>
                  <a:pt x="1963855" y="49063"/>
                  <a:pt x="1974614" y="75038"/>
                  <a:pt x="1974614" y="102122"/>
                </a:cubicBezTo>
                <a:lnTo>
                  <a:pt x="1974614" y="919094"/>
                </a:lnTo>
                <a:cubicBezTo>
                  <a:pt x="1974614" y="946178"/>
                  <a:pt x="1963855" y="972154"/>
                  <a:pt x="1944703" y="991305"/>
                </a:cubicBezTo>
                <a:cubicBezTo>
                  <a:pt x="1925551" y="1010457"/>
                  <a:pt x="1899576" y="1021216"/>
                  <a:pt x="1872492" y="1021216"/>
                </a:cubicBezTo>
                <a:lnTo>
                  <a:pt x="102122" y="1021216"/>
                </a:lnTo>
                <a:cubicBezTo>
                  <a:pt x="75038" y="1021216"/>
                  <a:pt x="49062" y="1010457"/>
                  <a:pt x="29911" y="991305"/>
                </a:cubicBezTo>
                <a:cubicBezTo>
                  <a:pt x="10759" y="972153"/>
                  <a:pt x="0" y="946178"/>
                  <a:pt x="0" y="919094"/>
                </a:cubicBezTo>
                <a:lnTo>
                  <a:pt x="0" y="102122"/>
                </a:lnTo>
                <a:close/>
              </a:path>
            </a:pathLst>
          </a:custGeom>
          <a:solidFill>
            <a:srgbClr val="FFFFFF"/>
          </a:solidFill>
        </p:spPr>
        <p:style>
          <a:lnRef idx="1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150" tIns="45150" rIns="45150" bIns="4515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kern="1200" dirty="0" smtClean="0"/>
              <a:t>Areas of collaboration identified with other sectors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i="1" kern="1200" dirty="0" smtClean="0"/>
              <a:t>Joint program framework developed  with 2 sectors</a:t>
            </a:r>
            <a:endParaRPr lang="en-GB" sz="1200" i="1" kern="1200" dirty="0" smtClean="0"/>
          </a:p>
        </p:txBody>
      </p:sp>
      <p:sp>
        <p:nvSpPr>
          <p:cNvPr id="14" name="Right Arrow 13"/>
          <p:cNvSpPr/>
          <p:nvPr/>
        </p:nvSpPr>
        <p:spPr>
          <a:xfrm rot="5400000">
            <a:off x="1096644" y="2822848"/>
            <a:ext cx="86389" cy="86389"/>
          </a:xfrm>
          <a:prstGeom prst="rightArrow">
            <a:avLst>
              <a:gd name="adj1" fmla="val 66700"/>
              <a:gd name="adj2" fmla="val 50000"/>
            </a:avLst>
          </a:prstGeom>
          <a:noFill/>
          <a:ln>
            <a:noFill/>
          </a:ln>
        </p:spPr>
        <p:style>
          <a:lnRef idx="0">
            <a:scrgbClr r="0" g="0" b="0"/>
          </a:lnRef>
          <a:fillRef idx="3">
            <a:scrgbClr r="0" g="0" b="0"/>
          </a:fillRef>
          <a:effectRef idx="2">
            <a:schemeClr val="accent6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Freeform 14"/>
          <p:cNvSpPr/>
          <p:nvPr/>
        </p:nvSpPr>
        <p:spPr>
          <a:xfrm>
            <a:off x="152532" y="2952432"/>
            <a:ext cx="1974614" cy="1021216"/>
          </a:xfrm>
          <a:custGeom>
            <a:avLst/>
            <a:gdLst>
              <a:gd name="connsiteX0" fmla="*/ 0 w 1974614"/>
              <a:gd name="connsiteY0" fmla="*/ 102122 h 1021216"/>
              <a:gd name="connsiteX1" fmla="*/ 29911 w 1974614"/>
              <a:gd name="connsiteY1" fmla="*/ 29911 h 1021216"/>
              <a:gd name="connsiteX2" fmla="*/ 102122 w 1974614"/>
              <a:gd name="connsiteY2" fmla="*/ 0 h 1021216"/>
              <a:gd name="connsiteX3" fmla="*/ 1872492 w 1974614"/>
              <a:gd name="connsiteY3" fmla="*/ 0 h 1021216"/>
              <a:gd name="connsiteX4" fmla="*/ 1944703 w 1974614"/>
              <a:gd name="connsiteY4" fmla="*/ 29911 h 1021216"/>
              <a:gd name="connsiteX5" fmla="*/ 1974614 w 1974614"/>
              <a:gd name="connsiteY5" fmla="*/ 102122 h 1021216"/>
              <a:gd name="connsiteX6" fmla="*/ 1974614 w 1974614"/>
              <a:gd name="connsiteY6" fmla="*/ 919094 h 1021216"/>
              <a:gd name="connsiteX7" fmla="*/ 1944703 w 1974614"/>
              <a:gd name="connsiteY7" fmla="*/ 991305 h 1021216"/>
              <a:gd name="connsiteX8" fmla="*/ 1872492 w 1974614"/>
              <a:gd name="connsiteY8" fmla="*/ 1021216 h 1021216"/>
              <a:gd name="connsiteX9" fmla="*/ 102122 w 1974614"/>
              <a:gd name="connsiteY9" fmla="*/ 1021216 h 1021216"/>
              <a:gd name="connsiteX10" fmla="*/ 29911 w 1974614"/>
              <a:gd name="connsiteY10" fmla="*/ 991305 h 1021216"/>
              <a:gd name="connsiteX11" fmla="*/ 0 w 1974614"/>
              <a:gd name="connsiteY11" fmla="*/ 919094 h 1021216"/>
              <a:gd name="connsiteX12" fmla="*/ 0 w 1974614"/>
              <a:gd name="connsiteY12" fmla="*/ 102122 h 1021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74614" h="1021216">
                <a:moveTo>
                  <a:pt x="0" y="102122"/>
                </a:moveTo>
                <a:cubicBezTo>
                  <a:pt x="0" y="75038"/>
                  <a:pt x="10759" y="49062"/>
                  <a:pt x="29911" y="29911"/>
                </a:cubicBezTo>
                <a:cubicBezTo>
                  <a:pt x="49063" y="10759"/>
                  <a:pt x="75038" y="0"/>
                  <a:pt x="102122" y="0"/>
                </a:cubicBezTo>
                <a:lnTo>
                  <a:pt x="1872492" y="0"/>
                </a:lnTo>
                <a:cubicBezTo>
                  <a:pt x="1899576" y="0"/>
                  <a:pt x="1925552" y="10759"/>
                  <a:pt x="1944703" y="29911"/>
                </a:cubicBezTo>
                <a:cubicBezTo>
                  <a:pt x="1963855" y="49063"/>
                  <a:pt x="1974614" y="75038"/>
                  <a:pt x="1974614" y="102122"/>
                </a:cubicBezTo>
                <a:lnTo>
                  <a:pt x="1974614" y="919094"/>
                </a:lnTo>
                <a:cubicBezTo>
                  <a:pt x="1974614" y="946178"/>
                  <a:pt x="1963855" y="972154"/>
                  <a:pt x="1944703" y="991305"/>
                </a:cubicBezTo>
                <a:cubicBezTo>
                  <a:pt x="1925551" y="1010457"/>
                  <a:pt x="1899576" y="1021216"/>
                  <a:pt x="1872492" y="1021216"/>
                </a:cubicBezTo>
                <a:lnTo>
                  <a:pt x="102122" y="1021216"/>
                </a:lnTo>
                <a:cubicBezTo>
                  <a:pt x="75038" y="1021216"/>
                  <a:pt x="49062" y="1010457"/>
                  <a:pt x="29911" y="991305"/>
                </a:cubicBezTo>
                <a:cubicBezTo>
                  <a:pt x="10759" y="972153"/>
                  <a:pt x="0" y="946178"/>
                  <a:pt x="0" y="919094"/>
                </a:cubicBezTo>
                <a:lnTo>
                  <a:pt x="0" y="102122"/>
                </a:lnTo>
                <a:close/>
              </a:path>
            </a:pathLst>
          </a:custGeom>
          <a:solidFill>
            <a:srgbClr val="FFFFFF"/>
          </a:solidFill>
        </p:spPr>
        <p:style>
          <a:lnRef idx="1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150" tIns="45150" rIns="45150" bIns="4515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kern="1200" dirty="0" smtClean="0"/>
              <a:t>Structure, function and capacity needs identified for NSUs 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i="1" kern="1200" dirty="0" smtClean="0"/>
              <a:t>NSU strategy in place</a:t>
            </a:r>
          </a:p>
        </p:txBody>
      </p:sp>
      <p:sp>
        <p:nvSpPr>
          <p:cNvPr id="16" name="Right Arrow 15"/>
          <p:cNvSpPr/>
          <p:nvPr/>
        </p:nvSpPr>
        <p:spPr>
          <a:xfrm rot="5400000">
            <a:off x="1096644" y="4016843"/>
            <a:ext cx="86389" cy="86389"/>
          </a:xfrm>
          <a:prstGeom prst="rightArrow">
            <a:avLst>
              <a:gd name="adj1" fmla="val 66700"/>
              <a:gd name="adj2" fmla="val 50000"/>
            </a:avLst>
          </a:prstGeom>
          <a:noFill/>
          <a:ln>
            <a:noFill/>
          </a:ln>
        </p:spPr>
        <p:style>
          <a:lnRef idx="0">
            <a:scrgbClr r="0" g="0" b="0"/>
          </a:lnRef>
          <a:fillRef idx="3">
            <a:scrgbClr r="0" g="0" b="0"/>
          </a:fillRef>
          <a:effectRef idx="2">
            <a:schemeClr val="accent6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Freeform 16"/>
          <p:cNvSpPr/>
          <p:nvPr/>
        </p:nvSpPr>
        <p:spPr>
          <a:xfrm>
            <a:off x="152532" y="4146427"/>
            <a:ext cx="1974614" cy="1263772"/>
          </a:xfrm>
          <a:custGeom>
            <a:avLst/>
            <a:gdLst>
              <a:gd name="connsiteX0" fmla="*/ 0 w 1974614"/>
              <a:gd name="connsiteY0" fmla="*/ 126377 h 1263772"/>
              <a:gd name="connsiteX1" fmla="*/ 37015 w 1974614"/>
              <a:gd name="connsiteY1" fmla="*/ 37015 h 1263772"/>
              <a:gd name="connsiteX2" fmla="*/ 126377 w 1974614"/>
              <a:gd name="connsiteY2" fmla="*/ 0 h 1263772"/>
              <a:gd name="connsiteX3" fmla="*/ 1848237 w 1974614"/>
              <a:gd name="connsiteY3" fmla="*/ 0 h 1263772"/>
              <a:gd name="connsiteX4" fmla="*/ 1937599 w 1974614"/>
              <a:gd name="connsiteY4" fmla="*/ 37015 h 1263772"/>
              <a:gd name="connsiteX5" fmla="*/ 1974614 w 1974614"/>
              <a:gd name="connsiteY5" fmla="*/ 126377 h 1263772"/>
              <a:gd name="connsiteX6" fmla="*/ 1974614 w 1974614"/>
              <a:gd name="connsiteY6" fmla="*/ 1137395 h 1263772"/>
              <a:gd name="connsiteX7" fmla="*/ 1937599 w 1974614"/>
              <a:gd name="connsiteY7" fmla="*/ 1226757 h 1263772"/>
              <a:gd name="connsiteX8" fmla="*/ 1848237 w 1974614"/>
              <a:gd name="connsiteY8" fmla="*/ 1263772 h 1263772"/>
              <a:gd name="connsiteX9" fmla="*/ 126377 w 1974614"/>
              <a:gd name="connsiteY9" fmla="*/ 1263772 h 1263772"/>
              <a:gd name="connsiteX10" fmla="*/ 37015 w 1974614"/>
              <a:gd name="connsiteY10" fmla="*/ 1226757 h 1263772"/>
              <a:gd name="connsiteX11" fmla="*/ 0 w 1974614"/>
              <a:gd name="connsiteY11" fmla="*/ 1137395 h 1263772"/>
              <a:gd name="connsiteX12" fmla="*/ 0 w 1974614"/>
              <a:gd name="connsiteY12" fmla="*/ 126377 h 1263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74614" h="1263772">
                <a:moveTo>
                  <a:pt x="0" y="126377"/>
                </a:moveTo>
                <a:cubicBezTo>
                  <a:pt x="0" y="92860"/>
                  <a:pt x="13315" y="60715"/>
                  <a:pt x="37015" y="37015"/>
                </a:cubicBezTo>
                <a:cubicBezTo>
                  <a:pt x="60715" y="13315"/>
                  <a:pt x="92860" y="0"/>
                  <a:pt x="126377" y="0"/>
                </a:cubicBezTo>
                <a:lnTo>
                  <a:pt x="1848237" y="0"/>
                </a:lnTo>
                <a:cubicBezTo>
                  <a:pt x="1881754" y="0"/>
                  <a:pt x="1913899" y="13315"/>
                  <a:pt x="1937599" y="37015"/>
                </a:cubicBezTo>
                <a:cubicBezTo>
                  <a:pt x="1961299" y="60715"/>
                  <a:pt x="1974614" y="92860"/>
                  <a:pt x="1974614" y="126377"/>
                </a:cubicBezTo>
                <a:lnTo>
                  <a:pt x="1974614" y="1137395"/>
                </a:lnTo>
                <a:cubicBezTo>
                  <a:pt x="1974614" y="1170912"/>
                  <a:pt x="1961299" y="1203057"/>
                  <a:pt x="1937599" y="1226757"/>
                </a:cubicBezTo>
                <a:cubicBezTo>
                  <a:pt x="1913899" y="1250457"/>
                  <a:pt x="1881754" y="1263772"/>
                  <a:pt x="1848237" y="1263772"/>
                </a:cubicBezTo>
                <a:lnTo>
                  <a:pt x="126377" y="1263772"/>
                </a:lnTo>
                <a:cubicBezTo>
                  <a:pt x="92860" y="1263772"/>
                  <a:pt x="60715" y="1250457"/>
                  <a:pt x="37015" y="1226757"/>
                </a:cubicBezTo>
                <a:cubicBezTo>
                  <a:pt x="13315" y="1203057"/>
                  <a:pt x="0" y="1170912"/>
                  <a:pt x="0" y="1137395"/>
                </a:cubicBezTo>
                <a:lnTo>
                  <a:pt x="0" y="126377"/>
                </a:lnTo>
                <a:close/>
              </a:path>
            </a:pathLst>
          </a:custGeom>
          <a:solidFill>
            <a:srgbClr val="FFFFFF"/>
          </a:solidFill>
        </p:spPr>
        <p:style>
          <a:lnRef idx="1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2255" tIns="52255" rIns="52255" bIns="5225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kern="1200" dirty="0" smtClean="0"/>
              <a:t>Technical capacity of EOC to support WGE in place 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i="1" kern="1200" dirty="0" smtClean="0"/>
              <a:t>EOC positions filled; Regular progress updates and reporting</a:t>
            </a:r>
          </a:p>
        </p:txBody>
      </p:sp>
      <p:sp>
        <p:nvSpPr>
          <p:cNvPr id="18" name="Right Arrow 17"/>
          <p:cNvSpPr/>
          <p:nvPr/>
        </p:nvSpPr>
        <p:spPr>
          <a:xfrm rot="5400000">
            <a:off x="1096644" y="5453394"/>
            <a:ext cx="86389" cy="86389"/>
          </a:xfrm>
          <a:prstGeom prst="rightArrow">
            <a:avLst>
              <a:gd name="adj1" fmla="val 66700"/>
              <a:gd name="adj2" fmla="val 50000"/>
            </a:avLst>
          </a:prstGeom>
          <a:noFill/>
          <a:ln>
            <a:noFill/>
          </a:ln>
        </p:spPr>
        <p:style>
          <a:lnRef idx="0">
            <a:scrgbClr r="0" g="0" b="0"/>
          </a:lnRef>
          <a:fillRef idx="3">
            <a:scrgbClr r="0" g="0" b="0"/>
          </a:fillRef>
          <a:effectRef idx="2">
            <a:schemeClr val="accent6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Freeform 19"/>
          <p:cNvSpPr/>
          <p:nvPr/>
        </p:nvSpPr>
        <p:spPr>
          <a:xfrm>
            <a:off x="152532" y="5582978"/>
            <a:ext cx="1974614" cy="1021216"/>
          </a:xfrm>
          <a:custGeom>
            <a:avLst/>
            <a:gdLst>
              <a:gd name="connsiteX0" fmla="*/ 0 w 1974614"/>
              <a:gd name="connsiteY0" fmla="*/ 102122 h 1021216"/>
              <a:gd name="connsiteX1" fmla="*/ 29911 w 1974614"/>
              <a:gd name="connsiteY1" fmla="*/ 29911 h 1021216"/>
              <a:gd name="connsiteX2" fmla="*/ 102122 w 1974614"/>
              <a:gd name="connsiteY2" fmla="*/ 0 h 1021216"/>
              <a:gd name="connsiteX3" fmla="*/ 1872492 w 1974614"/>
              <a:gd name="connsiteY3" fmla="*/ 0 h 1021216"/>
              <a:gd name="connsiteX4" fmla="*/ 1944703 w 1974614"/>
              <a:gd name="connsiteY4" fmla="*/ 29911 h 1021216"/>
              <a:gd name="connsiteX5" fmla="*/ 1974614 w 1974614"/>
              <a:gd name="connsiteY5" fmla="*/ 102122 h 1021216"/>
              <a:gd name="connsiteX6" fmla="*/ 1974614 w 1974614"/>
              <a:gd name="connsiteY6" fmla="*/ 919094 h 1021216"/>
              <a:gd name="connsiteX7" fmla="*/ 1944703 w 1974614"/>
              <a:gd name="connsiteY7" fmla="*/ 991305 h 1021216"/>
              <a:gd name="connsiteX8" fmla="*/ 1872492 w 1974614"/>
              <a:gd name="connsiteY8" fmla="*/ 1021216 h 1021216"/>
              <a:gd name="connsiteX9" fmla="*/ 102122 w 1974614"/>
              <a:gd name="connsiteY9" fmla="*/ 1021216 h 1021216"/>
              <a:gd name="connsiteX10" fmla="*/ 29911 w 1974614"/>
              <a:gd name="connsiteY10" fmla="*/ 991305 h 1021216"/>
              <a:gd name="connsiteX11" fmla="*/ 0 w 1974614"/>
              <a:gd name="connsiteY11" fmla="*/ 919094 h 1021216"/>
              <a:gd name="connsiteX12" fmla="*/ 0 w 1974614"/>
              <a:gd name="connsiteY12" fmla="*/ 102122 h 1021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74614" h="1021216">
                <a:moveTo>
                  <a:pt x="0" y="102122"/>
                </a:moveTo>
                <a:cubicBezTo>
                  <a:pt x="0" y="75038"/>
                  <a:pt x="10759" y="49062"/>
                  <a:pt x="29911" y="29911"/>
                </a:cubicBezTo>
                <a:cubicBezTo>
                  <a:pt x="49063" y="10759"/>
                  <a:pt x="75038" y="0"/>
                  <a:pt x="102122" y="0"/>
                </a:cubicBezTo>
                <a:lnTo>
                  <a:pt x="1872492" y="0"/>
                </a:lnTo>
                <a:cubicBezTo>
                  <a:pt x="1899576" y="0"/>
                  <a:pt x="1925552" y="10759"/>
                  <a:pt x="1944703" y="29911"/>
                </a:cubicBezTo>
                <a:cubicBezTo>
                  <a:pt x="1963855" y="49063"/>
                  <a:pt x="1974614" y="75038"/>
                  <a:pt x="1974614" y="102122"/>
                </a:cubicBezTo>
                <a:lnTo>
                  <a:pt x="1974614" y="919094"/>
                </a:lnTo>
                <a:cubicBezTo>
                  <a:pt x="1974614" y="946178"/>
                  <a:pt x="1963855" y="972154"/>
                  <a:pt x="1944703" y="991305"/>
                </a:cubicBezTo>
                <a:cubicBezTo>
                  <a:pt x="1925551" y="1010457"/>
                  <a:pt x="1899576" y="1021216"/>
                  <a:pt x="1872492" y="1021216"/>
                </a:cubicBezTo>
                <a:lnTo>
                  <a:pt x="102122" y="1021216"/>
                </a:lnTo>
                <a:cubicBezTo>
                  <a:pt x="75038" y="1021216"/>
                  <a:pt x="49062" y="1010457"/>
                  <a:pt x="29911" y="991305"/>
                </a:cubicBezTo>
                <a:cubicBezTo>
                  <a:pt x="10759" y="972153"/>
                  <a:pt x="0" y="946178"/>
                  <a:pt x="0" y="919094"/>
                </a:cubicBezTo>
                <a:lnTo>
                  <a:pt x="0" y="102122"/>
                </a:lnTo>
                <a:close/>
              </a:path>
            </a:pathLst>
          </a:custGeom>
          <a:solidFill>
            <a:srgbClr val="FFFFFF"/>
          </a:solidFill>
        </p:spPr>
        <p:style>
          <a:lnRef idx="1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150" tIns="45150" rIns="45150" bIns="4515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kern="1200" dirty="0" smtClean="0"/>
              <a:t>Areas for collaboration with private sector developed </a:t>
            </a:r>
            <a:r>
              <a:rPr lang="en-GB" sz="1200" i="1" kern="1200" dirty="0" smtClean="0"/>
              <a:t>Private sector partners engaged in 2 activities</a:t>
            </a:r>
          </a:p>
        </p:txBody>
      </p:sp>
      <p:sp>
        <p:nvSpPr>
          <p:cNvPr id="21" name="Freeform 20"/>
          <p:cNvSpPr/>
          <p:nvPr/>
        </p:nvSpPr>
        <p:spPr>
          <a:xfrm>
            <a:off x="2403592" y="1092004"/>
            <a:ext cx="1974614" cy="493653"/>
          </a:xfrm>
          <a:custGeom>
            <a:avLst/>
            <a:gdLst>
              <a:gd name="connsiteX0" fmla="*/ 0 w 1974614"/>
              <a:gd name="connsiteY0" fmla="*/ 49365 h 493653"/>
              <a:gd name="connsiteX1" fmla="*/ 14459 w 1974614"/>
              <a:gd name="connsiteY1" fmla="*/ 14459 h 493653"/>
              <a:gd name="connsiteX2" fmla="*/ 49365 w 1974614"/>
              <a:gd name="connsiteY2" fmla="*/ 0 h 493653"/>
              <a:gd name="connsiteX3" fmla="*/ 1925249 w 1974614"/>
              <a:gd name="connsiteY3" fmla="*/ 0 h 493653"/>
              <a:gd name="connsiteX4" fmla="*/ 1960155 w 1974614"/>
              <a:gd name="connsiteY4" fmla="*/ 14459 h 493653"/>
              <a:gd name="connsiteX5" fmla="*/ 1974614 w 1974614"/>
              <a:gd name="connsiteY5" fmla="*/ 49365 h 493653"/>
              <a:gd name="connsiteX6" fmla="*/ 1974614 w 1974614"/>
              <a:gd name="connsiteY6" fmla="*/ 444288 h 493653"/>
              <a:gd name="connsiteX7" fmla="*/ 1960155 w 1974614"/>
              <a:gd name="connsiteY7" fmla="*/ 479194 h 493653"/>
              <a:gd name="connsiteX8" fmla="*/ 1925249 w 1974614"/>
              <a:gd name="connsiteY8" fmla="*/ 493653 h 493653"/>
              <a:gd name="connsiteX9" fmla="*/ 49365 w 1974614"/>
              <a:gd name="connsiteY9" fmla="*/ 493653 h 493653"/>
              <a:gd name="connsiteX10" fmla="*/ 14459 w 1974614"/>
              <a:gd name="connsiteY10" fmla="*/ 479194 h 493653"/>
              <a:gd name="connsiteX11" fmla="*/ 0 w 1974614"/>
              <a:gd name="connsiteY11" fmla="*/ 444288 h 493653"/>
              <a:gd name="connsiteX12" fmla="*/ 0 w 1974614"/>
              <a:gd name="connsiteY12" fmla="*/ 49365 h 493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74614" h="493653">
                <a:moveTo>
                  <a:pt x="0" y="49365"/>
                </a:moveTo>
                <a:cubicBezTo>
                  <a:pt x="0" y="36273"/>
                  <a:pt x="5201" y="23716"/>
                  <a:pt x="14459" y="14459"/>
                </a:cubicBezTo>
                <a:cubicBezTo>
                  <a:pt x="23717" y="5201"/>
                  <a:pt x="36273" y="0"/>
                  <a:pt x="49365" y="0"/>
                </a:cubicBezTo>
                <a:lnTo>
                  <a:pt x="1925249" y="0"/>
                </a:lnTo>
                <a:cubicBezTo>
                  <a:pt x="1938341" y="0"/>
                  <a:pt x="1950898" y="5201"/>
                  <a:pt x="1960155" y="14459"/>
                </a:cubicBezTo>
                <a:cubicBezTo>
                  <a:pt x="1969413" y="23717"/>
                  <a:pt x="1974614" y="36273"/>
                  <a:pt x="1974614" y="49365"/>
                </a:cubicBezTo>
                <a:lnTo>
                  <a:pt x="1974614" y="444288"/>
                </a:lnTo>
                <a:cubicBezTo>
                  <a:pt x="1974614" y="457380"/>
                  <a:pt x="1969413" y="469937"/>
                  <a:pt x="1960155" y="479194"/>
                </a:cubicBezTo>
                <a:cubicBezTo>
                  <a:pt x="1950897" y="488452"/>
                  <a:pt x="1938341" y="493653"/>
                  <a:pt x="1925249" y="493653"/>
                </a:cubicBezTo>
                <a:lnTo>
                  <a:pt x="49365" y="493653"/>
                </a:lnTo>
                <a:cubicBezTo>
                  <a:pt x="36273" y="493653"/>
                  <a:pt x="23716" y="488452"/>
                  <a:pt x="14459" y="479194"/>
                </a:cubicBezTo>
                <a:cubicBezTo>
                  <a:pt x="5201" y="469936"/>
                  <a:pt x="0" y="457380"/>
                  <a:pt x="0" y="444288"/>
                </a:cubicBezTo>
                <a:lnTo>
                  <a:pt x="0" y="49365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0019" tIns="50019" rIns="50019" bIns="50019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800" b="1" kern="1200" dirty="0" smtClean="0"/>
              <a:t>2014</a:t>
            </a:r>
            <a:endParaRPr lang="en-US" sz="2800" b="1" kern="1200" dirty="0" smtClean="0"/>
          </a:p>
        </p:txBody>
      </p:sp>
      <p:sp>
        <p:nvSpPr>
          <p:cNvPr id="22" name="Right Arrow 21"/>
          <p:cNvSpPr/>
          <p:nvPr/>
        </p:nvSpPr>
        <p:spPr>
          <a:xfrm rot="5400000">
            <a:off x="3347705" y="1628853"/>
            <a:ext cx="86389" cy="86389"/>
          </a:xfrm>
          <a:prstGeom prst="rightArrow">
            <a:avLst>
              <a:gd name="adj1" fmla="val 66700"/>
              <a:gd name="adj2" fmla="val 50000"/>
            </a:avLst>
          </a:prstGeom>
          <a:noFill/>
          <a:ln>
            <a:noFill/>
          </a:ln>
        </p:spPr>
        <p:style>
          <a:lnRef idx="0">
            <a:scrgbClr r="0" g="0" b="0"/>
          </a:lnRef>
          <a:fillRef idx="3">
            <a:scrgbClr r="0" g="0" b="0"/>
          </a:fillRef>
          <a:effectRef idx="2">
            <a:schemeClr val="accent6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Freeform 22"/>
          <p:cNvSpPr/>
          <p:nvPr/>
        </p:nvSpPr>
        <p:spPr>
          <a:xfrm>
            <a:off x="2403592" y="1758437"/>
            <a:ext cx="1974614" cy="1021216"/>
          </a:xfrm>
          <a:custGeom>
            <a:avLst/>
            <a:gdLst>
              <a:gd name="connsiteX0" fmla="*/ 0 w 1974614"/>
              <a:gd name="connsiteY0" fmla="*/ 102122 h 1021216"/>
              <a:gd name="connsiteX1" fmla="*/ 29911 w 1974614"/>
              <a:gd name="connsiteY1" fmla="*/ 29911 h 1021216"/>
              <a:gd name="connsiteX2" fmla="*/ 102122 w 1974614"/>
              <a:gd name="connsiteY2" fmla="*/ 0 h 1021216"/>
              <a:gd name="connsiteX3" fmla="*/ 1872492 w 1974614"/>
              <a:gd name="connsiteY3" fmla="*/ 0 h 1021216"/>
              <a:gd name="connsiteX4" fmla="*/ 1944703 w 1974614"/>
              <a:gd name="connsiteY4" fmla="*/ 29911 h 1021216"/>
              <a:gd name="connsiteX5" fmla="*/ 1974614 w 1974614"/>
              <a:gd name="connsiteY5" fmla="*/ 102122 h 1021216"/>
              <a:gd name="connsiteX6" fmla="*/ 1974614 w 1974614"/>
              <a:gd name="connsiteY6" fmla="*/ 919094 h 1021216"/>
              <a:gd name="connsiteX7" fmla="*/ 1944703 w 1974614"/>
              <a:gd name="connsiteY7" fmla="*/ 991305 h 1021216"/>
              <a:gd name="connsiteX8" fmla="*/ 1872492 w 1974614"/>
              <a:gd name="connsiteY8" fmla="*/ 1021216 h 1021216"/>
              <a:gd name="connsiteX9" fmla="*/ 102122 w 1974614"/>
              <a:gd name="connsiteY9" fmla="*/ 1021216 h 1021216"/>
              <a:gd name="connsiteX10" fmla="*/ 29911 w 1974614"/>
              <a:gd name="connsiteY10" fmla="*/ 991305 h 1021216"/>
              <a:gd name="connsiteX11" fmla="*/ 0 w 1974614"/>
              <a:gd name="connsiteY11" fmla="*/ 919094 h 1021216"/>
              <a:gd name="connsiteX12" fmla="*/ 0 w 1974614"/>
              <a:gd name="connsiteY12" fmla="*/ 102122 h 1021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74614" h="1021216">
                <a:moveTo>
                  <a:pt x="0" y="102122"/>
                </a:moveTo>
                <a:cubicBezTo>
                  <a:pt x="0" y="75038"/>
                  <a:pt x="10759" y="49062"/>
                  <a:pt x="29911" y="29911"/>
                </a:cubicBezTo>
                <a:cubicBezTo>
                  <a:pt x="49063" y="10759"/>
                  <a:pt x="75038" y="0"/>
                  <a:pt x="102122" y="0"/>
                </a:cubicBezTo>
                <a:lnTo>
                  <a:pt x="1872492" y="0"/>
                </a:lnTo>
                <a:cubicBezTo>
                  <a:pt x="1899576" y="0"/>
                  <a:pt x="1925552" y="10759"/>
                  <a:pt x="1944703" y="29911"/>
                </a:cubicBezTo>
                <a:cubicBezTo>
                  <a:pt x="1963855" y="49063"/>
                  <a:pt x="1974614" y="75038"/>
                  <a:pt x="1974614" y="102122"/>
                </a:cubicBezTo>
                <a:lnTo>
                  <a:pt x="1974614" y="919094"/>
                </a:lnTo>
                <a:cubicBezTo>
                  <a:pt x="1974614" y="946178"/>
                  <a:pt x="1963855" y="972154"/>
                  <a:pt x="1944703" y="991305"/>
                </a:cubicBezTo>
                <a:cubicBezTo>
                  <a:pt x="1925551" y="1010457"/>
                  <a:pt x="1899576" y="1021216"/>
                  <a:pt x="1872492" y="1021216"/>
                </a:cubicBezTo>
                <a:lnTo>
                  <a:pt x="102122" y="1021216"/>
                </a:lnTo>
                <a:cubicBezTo>
                  <a:pt x="75038" y="1021216"/>
                  <a:pt x="49062" y="1010457"/>
                  <a:pt x="29911" y="991305"/>
                </a:cubicBezTo>
                <a:cubicBezTo>
                  <a:pt x="10759" y="972153"/>
                  <a:pt x="0" y="946178"/>
                  <a:pt x="0" y="919094"/>
                </a:cubicBezTo>
                <a:lnTo>
                  <a:pt x="0" y="102122"/>
                </a:lnTo>
                <a:close/>
              </a:path>
            </a:pathLst>
          </a:custGeom>
          <a:solidFill>
            <a:srgbClr val="FFFFFF"/>
          </a:solidFill>
        </p:spPr>
        <p:style>
          <a:lnRef idx="1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150" tIns="45150" rIns="45150" bIns="4515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kern="1200" dirty="0" smtClean="0"/>
              <a:t>Progress and future directions supported by EMM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i="1" kern="1200" dirty="0" smtClean="0"/>
              <a:t>WGE continues to provide technical direction for program implementation</a:t>
            </a:r>
          </a:p>
        </p:txBody>
      </p:sp>
      <p:sp>
        <p:nvSpPr>
          <p:cNvPr id="24" name="Right Arrow 23"/>
          <p:cNvSpPr/>
          <p:nvPr/>
        </p:nvSpPr>
        <p:spPr>
          <a:xfrm rot="5400000">
            <a:off x="3347705" y="2822848"/>
            <a:ext cx="86389" cy="86389"/>
          </a:xfrm>
          <a:prstGeom prst="rightArrow">
            <a:avLst>
              <a:gd name="adj1" fmla="val 66700"/>
              <a:gd name="adj2" fmla="val 50000"/>
            </a:avLst>
          </a:prstGeom>
          <a:noFill/>
          <a:ln>
            <a:noFill/>
          </a:ln>
        </p:spPr>
        <p:style>
          <a:lnRef idx="0">
            <a:scrgbClr r="0" g="0" b="0"/>
          </a:lnRef>
          <a:fillRef idx="3">
            <a:scrgbClr r="0" g="0" b="0"/>
          </a:fillRef>
          <a:effectRef idx="2">
            <a:schemeClr val="accent6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Freeform 24"/>
          <p:cNvSpPr/>
          <p:nvPr/>
        </p:nvSpPr>
        <p:spPr>
          <a:xfrm>
            <a:off x="2403592" y="2952432"/>
            <a:ext cx="1974614" cy="1021216"/>
          </a:xfrm>
          <a:custGeom>
            <a:avLst/>
            <a:gdLst>
              <a:gd name="connsiteX0" fmla="*/ 0 w 1974614"/>
              <a:gd name="connsiteY0" fmla="*/ 102122 h 1021216"/>
              <a:gd name="connsiteX1" fmla="*/ 29911 w 1974614"/>
              <a:gd name="connsiteY1" fmla="*/ 29911 h 1021216"/>
              <a:gd name="connsiteX2" fmla="*/ 102122 w 1974614"/>
              <a:gd name="connsiteY2" fmla="*/ 0 h 1021216"/>
              <a:gd name="connsiteX3" fmla="*/ 1872492 w 1974614"/>
              <a:gd name="connsiteY3" fmla="*/ 0 h 1021216"/>
              <a:gd name="connsiteX4" fmla="*/ 1944703 w 1974614"/>
              <a:gd name="connsiteY4" fmla="*/ 29911 h 1021216"/>
              <a:gd name="connsiteX5" fmla="*/ 1974614 w 1974614"/>
              <a:gd name="connsiteY5" fmla="*/ 102122 h 1021216"/>
              <a:gd name="connsiteX6" fmla="*/ 1974614 w 1974614"/>
              <a:gd name="connsiteY6" fmla="*/ 919094 h 1021216"/>
              <a:gd name="connsiteX7" fmla="*/ 1944703 w 1974614"/>
              <a:gd name="connsiteY7" fmla="*/ 991305 h 1021216"/>
              <a:gd name="connsiteX8" fmla="*/ 1872492 w 1974614"/>
              <a:gd name="connsiteY8" fmla="*/ 1021216 h 1021216"/>
              <a:gd name="connsiteX9" fmla="*/ 102122 w 1974614"/>
              <a:gd name="connsiteY9" fmla="*/ 1021216 h 1021216"/>
              <a:gd name="connsiteX10" fmla="*/ 29911 w 1974614"/>
              <a:gd name="connsiteY10" fmla="*/ 991305 h 1021216"/>
              <a:gd name="connsiteX11" fmla="*/ 0 w 1974614"/>
              <a:gd name="connsiteY11" fmla="*/ 919094 h 1021216"/>
              <a:gd name="connsiteX12" fmla="*/ 0 w 1974614"/>
              <a:gd name="connsiteY12" fmla="*/ 102122 h 1021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74614" h="1021216">
                <a:moveTo>
                  <a:pt x="0" y="102122"/>
                </a:moveTo>
                <a:cubicBezTo>
                  <a:pt x="0" y="75038"/>
                  <a:pt x="10759" y="49062"/>
                  <a:pt x="29911" y="29911"/>
                </a:cubicBezTo>
                <a:cubicBezTo>
                  <a:pt x="49063" y="10759"/>
                  <a:pt x="75038" y="0"/>
                  <a:pt x="102122" y="0"/>
                </a:cubicBezTo>
                <a:lnTo>
                  <a:pt x="1872492" y="0"/>
                </a:lnTo>
                <a:cubicBezTo>
                  <a:pt x="1899576" y="0"/>
                  <a:pt x="1925552" y="10759"/>
                  <a:pt x="1944703" y="29911"/>
                </a:cubicBezTo>
                <a:cubicBezTo>
                  <a:pt x="1963855" y="49063"/>
                  <a:pt x="1974614" y="75038"/>
                  <a:pt x="1974614" y="102122"/>
                </a:cubicBezTo>
                <a:lnTo>
                  <a:pt x="1974614" y="919094"/>
                </a:lnTo>
                <a:cubicBezTo>
                  <a:pt x="1974614" y="946178"/>
                  <a:pt x="1963855" y="972154"/>
                  <a:pt x="1944703" y="991305"/>
                </a:cubicBezTo>
                <a:cubicBezTo>
                  <a:pt x="1925551" y="1010457"/>
                  <a:pt x="1899576" y="1021216"/>
                  <a:pt x="1872492" y="1021216"/>
                </a:cubicBezTo>
                <a:lnTo>
                  <a:pt x="102122" y="1021216"/>
                </a:lnTo>
                <a:cubicBezTo>
                  <a:pt x="75038" y="1021216"/>
                  <a:pt x="49062" y="1010457"/>
                  <a:pt x="29911" y="991305"/>
                </a:cubicBezTo>
                <a:cubicBezTo>
                  <a:pt x="10759" y="972153"/>
                  <a:pt x="0" y="946178"/>
                  <a:pt x="0" y="919094"/>
                </a:cubicBezTo>
                <a:lnTo>
                  <a:pt x="0" y="102122"/>
                </a:lnTo>
                <a:close/>
              </a:path>
            </a:pathLst>
          </a:custGeom>
          <a:solidFill>
            <a:srgbClr val="FFFFFF"/>
          </a:solidFill>
        </p:spPr>
        <p:style>
          <a:lnRef idx="1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150" tIns="45150" rIns="45150" bIns="4515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 smtClean="0"/>
              <a:t>NSUs sufficiently resourced to implement program 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i="1" kern="1200" dirty="0" smtClean="0"/>
              <a:t>At least 10% of national activity funds managed by NSU</a:t>
            </a:r>
          </a:p>
        </p:txBody>
      </p:sp>
      <p:sp>
        <p:nvSpPr>
          <p:cNvPr id="26" name="Right Arrow 25"/>
          <p:cNvSpPr/>
          <p:nvPr/>
        </p:nvSpPr>
        <p:spPr>
          <a:xfrm rot="5400000">
            <a:off x="3347705" y="4016843"/>
            <a:ext cx="86389" cy="86389"/>
          </a:xfrm>
          <a:prstGeom prst="rightArrow">
            <a:avLst>
              <a:gd name="adj1" fmla="val 66700"/>
              <a:gd name="adj2" fmla="val 50000"/>
            </a:avLst>
          </a:prstGeom>
          <a:noFill/>
          <a:ln>
            <a:noFill/>
          </a:ln>
        </p:spPr>
        <p:style>
          <a:lnRef idx="0">
            <a:scrgbClr r="0" g="0" b="0"/>
          </a:lnRef>
          <a:fillRef idx="3">
            <a:scrgbClr r="0" g="0" b="0"/>
          </a:fillRef>
          <a:effectRef idx="2">
            <a:schemeClr val="accent6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Freeform 26"/>
          <p:cNvSpPr/>
          <p:nvPr/>
        </p:nvSpPr>
        <p:spPr>
          <a:xfrm>
            <a:off x="2403592" y="4146427"/>
            <a:ext cx="1974614" cy="1263772"/>
          </a:xfrm>
          <a:custGeom>
            <a:avLst/>
            <a:gdLst>
              <a:gd name="connsiteX0" fmla="*/ 0 w 1974614"/>
              <a:gd name="connsiteY0" fmla="*/ 126377 h 1263772"/>
              <a:gd name="connsiteX1" fmla="*/ 37015 w 1974614"/>
              <a:gd name="connsiteY1" fmla="*/ 37015 h 1263772"/>
              <a:gd name="connsiteX2" fmla="*/ 126377 w 1974614"/>
              <a:gd name="connsiteY2" fmla="*/ 0 h 1263772"/>
              <a:gd name="connsiteX3" fmla="*/ 1848237 w 1974614"/>
              <a:gd name="connsiteY3" fmla="*/ 0 h 1263772"/>
              <a:gd name="connsiteX4" fmla="*/ 1937599 w 1974614"/>
              <a:gd name="connsiteY4" fmla="*/ 37015 h 1263772"/>
              <a:gd name="connsiteX5" fmla="*/ 1974614 w 1974614"/>
              <a:gd name="connsiteY5" fmla="*/ 126377 h 1263772"/>
              <a:gd name="connsiteX6" fmla="*/ 1974614 w 1974614"/>
              <a:gd name="connsiteY6" fmla="*/ 1137395 h 1263772"/>
              <a:gd name="connsiteX7" fmla="*/ 1937599 w 1974614"/>
              <a:gd name="connsiteY7" fmla="*/ 1226757 h 1263772"/>
              <a:gd name="connsiteX8" fmla="*/ 1848237 w 1974614"/>
              <a:gd name="connsiteY8" fmla="*/ 1263772 h 1263772"/>
              <a:gd name="connsiteX9" fmla="*/ 126377 w 1974614"/>
              <a:gd name="connsiteY9" fmla="*/ 1263772 h 1263772"/>
              <a:gd name="connsiteX10" fmla="*/ 37015 w 1974614"/>
              <a:gd name="connsiteY10" fmla="*/ 1226757 h 1263772"/>
              <a:gd name="connsiteX11" fmla="*/ 0 w 1974614"/>
              <a:gd name="connsiteY11" fmla="*/ 1137395 h 1263772"/>
              <a:gd name="connsiteX12" fmla="*/ 0 w 1974614"/>
              <a:gd name="connsiteY12" fmla="*/ 126377 h 1263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74614" h="1263772">
                <a:moveTo>
                  <a:pt x="0" y="126377"/>
                </a:moveTo>
                <a:cubicBezTo>
                  <a:pt x="0" y="92860"/>
                  <a:pt x="13315" y="60715"/>
                  <a:pt x="37015" y="37015"/>
                </a:cubicBezTo>
                <a:cubicBezTo>
                  <a:pt x="60715" y="13315"/>
                  <a:pt x="92860" y="0"/>
                  <a:pt x="126377" y="0"/>
                </a:cubicBezTo>
                <a:lnTo>
                  <a:pt x="1848237" y="0"/>
                </a:lnTo>
                <a:cubicBezTo>
                  <a:pt x="1881754" y="0"/>
                  <a:pt x="1913899" y="13315"/>
                  <a:pt x="1937599" y="37015"/>
                </a:cubicBezTo>
                <a:cubicBezTo>
                  <a:pt x="1961299" y="60715"/>
                  <a:pt x="1974614" y="92860"/>
                  <a:pt x="1974614" y="126377"/>
                </a:cubicBezTo>
                <a:lnTo>
                  <a:pt x="1974614" y="1137395"/>
                </a:lnTo>
                <a:cubicBezTo>
                  <a:pt x="1974614" y="1170912"/>
                  <a:pt x="1961299" y="1203057"/>
                  <a:pt x="1937599" y="1226757"/>
                </a:cubicBezTo>
                <a:cubicBezTo>
                  <a:pt x="1913899" y="1250457"/>
                  <a:pt x="1881754" y="1263772"/>
                  <a:pt x="1848237" y="1263772"/>
                </a:cubicBezTo>
                <a:lnTo>
                  <a:pt x="126377" y="1263772"/>
                </a:lnTo>
                <a:cubicBezTo>
                  <a:pt x="92860" y="1263772"/>
                  <a:pt x="60715" y="1250457"/>
                  <a:pt x="37015" y="1226757"/>
                </a:cubicBezTo>
                <a:cubicBezTo>
                  <a:pt x="13315" y="1203057"/>
                  <a:pt x="0" y="1170912"/>
                  <a:pt x="0" y="1137395"/>
                </a:cubicBezTo>
                <a:lnTo>
                  <a:pt x="0" y="126377"/>
                </a:lnTo>
                <a:close/>
              </a:path>
            </a:pathLst>
          </a:custGeom>
          <a:solidFill>
            <a:srgbClr val="FFFFFF"/>
          </a:solidFill>
        </p:spPr>
        <p:style>
          <a:lnRef idx="1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2255" tIns="52255" rIns="52255" bIns="5225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kern="1200" dirty="0" smtClean="0"/>
              <a:t>Increased demand for  CEP-BCI expertise and knowledge 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i="1" kern="1200" dirty="0" smtClean="0"/>
              <a:t>Online library receives 50 downloads / month &amp; grows by 1 publication / month  </a:t>
            </a:r>
            <a:endParaRPr lang="en-GB" sz="1200" i="1" kern="1200" dirty="0" smtClean="0"/>
          </a:p>
        </p:txBody>
      </p:sp>
      <p:sp>
        <p:nvSpPr>
          <p:cNvPr id="28" name="Right Arrow 27"/>
          <p:cNvSpPr/>
          <p:nvPr/>
        </p:nvSpPr>
        <p:spPr>
          <a:xfrm rot="5400000">
            <a:off x="3347705" y="5453394"/>
            <a:ext cx="86389" cy="86389"/>
          </a:xfrm>
          <a:prstGeom prst="rightArrow">
            <a:avLst>
              <a:gd name="adj1" fmla="val 66700"/>
              <a:gd name="adj2" fmla="val 50000"/>
            </a:avLst>
          </a:prstGeom>
          <a:noFill/>
          <a:ln>
            <a:noFill/>
          </a:ln>
        </p:spPr>
        <p:style>
          <a:lnRef idx="0">
            <a:scrgbClr r="0" g="0" b="0"/>
          </a:lnRef>
          <a:fillRef idx="3">
            <a:scrgbClr r="0" g="0" b="0"/>
          </a:fillRef>
          <a:effectRef idx="2">
            <a:schemeClr val="accent6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9" name="Freeform 28"/>
          <p:cNvSpPr/>
          <p:nvPr/>
        </p:nvSpPr>
        <p:spPr>
          <a:xfrm>
            <a:off x="2403592" y="5582978"/>
            <a:ext cx="1974614" cy="1021216"/>
          </a:xfrm>
          <a:custGeom>
            <a:avLst/>
            <a:gdLst>
              <a:gd name="connsiteX0" fmla="*/ 0 w 1974614"/>
              <a:gd name="connsiteY0" fmla="*/ 102122 h 1021216"/>
              <a:gd name="connsiteX1" fmla="*/ 29911 w 1974614"/>
              <a:gd name="connsiteY1" fmla="*/ 29911 h 1021216"/>
              <a:gd name="connsiteX2" fmla="*/ 102122 w 1974614"/>
              <a:gd name="connsiteY2" fmla="*/ 0 h 1021216"/>
              <a:gd name="connsiteX3" fmla="*/ 1872492 w 1974614"/>
              <a:gd name="connsiteY3" fmla="*/ 0 h 1021216"/>
              <a:gd name="connsiteX4" fmla="*/ 1944703 w 1974614"/>
              <a:gd name="connsiteY4" fmla="*/ 29911 h 1021216"/>
              <a:gd name="connsiteX5" fmla="*/ 1974614 w 1974614"/>
              <a:gd name="connsiteY5" fmla="*/ 102122 h 1021216"/>
              <a:gd name="connsiteX6" fmla="*/ 1974614 w 1974614"/>
              <a:gd name="connsiteY6" fmla="*/ 919094 h 1021216"/>
              <a:gd name="connsiteX7" fmla="*/ 1944703 w 1974614"/>
              <a:gd name="connsiteY7" fmla="*/ 991305 h 1021216"/>
              <a:gd name="connsiteX8" fmla="*/ 1872492 w 1974614"/>
              <a:gd name="connsiteY8" fmla="*/ 1021216 h 1021216"/>
              <a:gd name="connsiteX9" fmla="*/ 102122 w 1974614"/>
              <a:gd name="connsiteY9" fmla="*/ 1021216 h 1021216"/>
              <a:gd name="connsiteX10" fmla="*/ 29911 w 1974614"/>
              <a:gd name="connsiteY10" fmla="*/ 991305 h 1021216"/>
              <a:gd name="connsiteX11" fmla="*/ 0 w 1974614"/>
              <a:gd name="connsiteY11" fmla="*/ 919094 h 1021216"/>
              <a:gd name="connsiteX12" fmla="*/ 0 w 1974614"/>
              <a:gd name="connsiteY12" fmla="*/ 102122 h 1021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74614" h="1021216">
                <a:moveTo>
                  <a:pt x="0" y="102122"/>
                </a:moveTo>
                <a:cubicBezTo>
                  <a:pt x="0" y="75038"/>
                  <a:pt x="10759" y="49062"/>
                  <a:pt x="29911" y="29911"/>
                </a:cubicBezTo>
                <a:cubicBezTo>
                  <a:pt x="49063" y="10759"/>
                  <a:pt x="75038" y="0"/>
                  <a:pt x="102122" y="0"/>
                </a:cubicBezTo>
                <a:lnTo>
                  <a:pt x="1872492" y="0"/>
                </a:lnTo>
                <a:cubicBezTo>
                  <a:pt x="1899576" y="0"/>
                  <a:pt x="1925552" y="10759"/>
                  <a:pt x="1944703" y="29911"/>
                </a:cubicBezTo>
                <a:cubicBezTo>
                  <a:pt x="1963855" y="49063"/>
                  <a:pt x="1974614" y="75038"/>
                  <a:pt x="1974614" y="102122"/>
                </a:cubicBezTo>
                <a:lnTo>
                  <a:pt x="1974614" y="919094"/>
                </a:lnTo>
                <a:cubicBezTo>
                  <a:pt x="1974614" y="946178"/>
                  <a:pt x="1963855" y="972154"/>
                  <a:pt x="1944703" y="991305"/>
                </a:cubicBezTo>
                <a:cubicBezTo>
                  <a:pt x="1925551" y="1010457"/>
                  <a:pt x="1899576" y="1021216"/>
                  <a:pt x="1872492" y="1021216"/>
                </a:cubicBezTo>
                <a:lnTo>
                  <a:pt x="102122" y="1021216"/>
                </a:lnTo>
                <a:cubicBezTo>
                  <a:pt x="75038" y="1021216"/>
                  <a:pt x="49062" y="1010457"/>
                  <a:pt x="29911" y="991305"/>
                </a:cubicBezTo>
                <a:cubicBezTo>
                  <a:pt x="10759" y="972153"/>
                  <a:pt x="0" y="946178"/>
                  <a:pt x="0" y="919094"/>
                </a:cubicBezTo>
                <a:lnTo>
                  <a:pt x="0" y="102122"/>
                </a:lnTo>
                <a:close/>
              </a:path>
            </a:pathLst>
          </a:custGeom>
          <a:solidFill>
            <a:srgbClr val="FFFFFF"/>
          </a:solidFill>
        </p:spPr>
        <p:style>
          <a:lnRef idx="1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150" tIns="45150" rIns="45150" bIns="4515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kern="1200" dirty="0" smtClean="0"/>
              <a:t>Areas for potential investment identified 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i="1" kern="1200" dirty="0" smtClean="0"/>
              <a:t>3 investment frameworks prepared </a:t>
            </a:r>
            <a:endParaRPr lang="en-US" sz="1200" i="1" kern="1200" dirty="0" smtClean="0"/>
          </a:p>
        </p:txBody>
      </p:sp>
      <p:sp>
        <p:nvSpPr>
          <p:cNvPr id="30" name="Freeform 29"/>
          <p:cNvSpPr/>
          <p:nvPr/>
        </p:nvSpPr>
        <p:spPr>
          <a:xfrm>
            <a:off x="4654653" y="1092004"/>
            <a:ext cx="1974614" cy="493653"/>
          </a:xfrm>
          <a:custGeom>
            <a:avLst/>
            <a:gdLst>
              <a:gd name="connsiteX0" fmla="*/ 0 w 1974614"/>
              <a:gd name="connsiteY0" fmla="*/ 49365 h 493653"/>
              <a:gd name="connsiteX1" fmla="*/ 14459 w 1974614"/>
              <a:gd name="connsiteY1" fmla="*/ 14459 h 493653"/>
              <a:gd name="connsiteX2" fmla="*/ 49365 w 1974614"/>
              <a:gd name="connsiteY2" fmla="*/ 0 h 493653"/>
              <a:gd name="connsiteX3" fmla="*/ 1925249 w 1974614"/>
              <a:gd name="connsiteY3" fmla="*/ 0 h 493653"/>
              <a:gd name="connsiteX4" fmla="*/ 1960155 w 1974614"/>
              <a:gd name="connsiteY4" fmla="*/ 14459 h 493653"/>
              <a:gd name="connsiteX5" fmla="*/ 1974614 w 1974614"/>
              <a:gd name="connsiteY5" fmla="*/ 49365 h 493653"/>
              <a:gd name="connsiteX6" fmla="*/ 1974614 w 1974614"/>
              <a:gd name="connsiteY6" fmla="*/ 444288 h 493653"/>
              <a:gd name="connsiteX7" fmla="*/ 1960155 w 1974614"/>
              <a:gd name="connsiteY7" fmla="*/ 479194 h 493653"/>
              <a:gd name="connsiteX8" fmla="*/ 1925249 w 1974614"/>
              <a:gd name="connsiteY8" fmla="*/ 493653 h 493653"/>
              <a:gd name="connsiteX9" fmla="*/ 49365 w 1974614"/>
              <a:gd name="connsiteY9" fmla="*/ 493653 h 493653"/>
              <a:gd name="connsiteX10" fmla="*/ 14459 w 1974614"/>
              <a:gd name="connsiteY10" fmla="*/ 479194 h 493653"/>
              <a:gd name="connsiteX11" fmla="*/ 0 w 1974614"/>
              <a:gd name="connsiteY11" fmla="*/ 444288 h 493653"/>
              <a:gd name="connsiteX12" fmla="*/ 0 w 1974614"/>
              <a:gd name="connsiteY12" fmla="*/ 49365 h 493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74614" h="493653">
                <a:moveTo>
                  <a:pt x="0" y="49365"/>
                </a:moveTo>
                <a:cubicBezTo>
                  <a:pt x="0" y="36273"/>
                  <a:pt x="5201" y="23716"/>
                  <a:pt x="14459" y="14459"/>
                </a:cubicBezTo>
                <a:cubicBezTo>
                  <a:pt x="23717" y="5201"/>
                  <a:pt x="36273" y="0"/>
                  <a:pt x="49365" y="0"/>
                </a:cubicBezTo>
                <a:lnTo>
                  <a:pt x="1925249" y="0"/>
                </a:lnTo>
                <a:cubicBezTo>
                  <a:pt x="1938341" y="0"/>
                  <a:pt x="1950898" y="5201"/>
                  <a:pt x="1960155" y="14459"/>
                </a:cubicBezTo>
                <a:cubicBezTo>
                  <a:pt x="1969413" y="23717"/>
                  <a:pt x="1974614" y="36273"/>
                  <a:pt x="1974614" y="49365"/>
                </a:cubicBezTo>
                <a:lnTo>
                  <a:pt x="1974614" y="444288"/>
                </a:lnTo>
                <a:cubicBezTo>
                  <a:pt x="1974614" y="457380"/>
                  <a:pt x="1969413" y="469937"/>
                  <a:pt x="1960155" y="479194"/>
                </a:cubicBezTo>
                <a:cubicBezTo>
                  <a:pt x="1950897" y="488452"/>
                  <a:pt x="1938341" y="493653"/>
                  <a:pt x="1925249" y="493653"/>
                </a:cubicBezTo>
                <a:lnTo>
                  <a:pt x="49365" y="493653"/>
                </a:lnTo>
                <a:cubicBezTo>
                  <a:pt x="36273" y="493653"/>
                  <a:pt x="23716" y="488452"/>
                  <a:pt x="14459" y="479194"/>
                </a:cubicBezTo>
                <a:cubicBezTo>
                  <a:pt x="5201" y="469936"/>
                  <a:pt x="0" y="457380"/>
                  <a:pt x="0" y="444288"/>
                </a:cubicBezTo>
                <a:lnTo>
                  <a:pt x="0" y="49365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0019" tIns="50019" rIns="50019" bIns="50019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800" b="1" kern="1200" dirty="0" smtClean="0"/>
              <a:t>2015</a:t>
            </a:r>
            <a:endParaRPr lang="en-GB" sz="2800" b="1" kern="1200" dirty="0"/>
          </a:p>
        </p:txBody>
      </p:sp>
      <p:sp>
        <p:nvSpPr>
          <p:cNvPr id="31" name="Right Arrow 30"/>
          <p:cNvSpPr/>
          <p:nvPr/>
        </p:nvSpPr>
        <p:spPr>
          <a:xfrm rot="5400000">
            <a:off x="5598765" y="1628853"/>
            <a:ext cx="86389" cy="86389"/>
          </a:xfrm>
          <a:prstGeom prst="rightArrow">
            <a:avLst>
              <a:gd name="adj1" fmla="val 66700"/>
              <a:gd name="adj2" fmla="val 50000"/>
            </a:avLst>
          </a:prstGeom>
          <a:noFill/>
          <a:ln>
            <a:noFill/>
          </a:ln>
        </p:spPr>
        <p:style>
          <a:lnRef idx="0">
            <a:scrgbClr r="0" g="0" b="0"/>
          </a:lnRef>
          <a:fillRef idx="3">
            <a:scrgbClr r="0" g="0" b="0"/>
          </a:fillRef>
          <a:effectRef idx="2">
            <a:schemeClr val="accent6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Freeform 31"/>
          <p:cNvSpPr/>
          <p:nvPr/>
        </p:nvSpPr>
        <p:spPr>
          <a:xfrm>
            <a:off x="4654653" y="1758437"/>
            <a:ext cx="1974614" cy="1021216"/>
          </a:xfrm>
          <a:custGeom>
            <a:avLst/>
            <a:gdLst>
              <a:gd name="connsiteX0" fmla="*/ 0 w 1974614"/>
              <a:gd name="connsiteY0" fmla="*/ 102122 h 1021216"/>
              <a:gd name="connsiteX1" fmla="*/ 29911 w 1974614"/>
              <a:gd name="connsiteY1" fmla="*/ 29911 h 1021216"/>
              <a:gd name="connsiteX2" fmla="*/ 102122 w 1974614"/>
              <a:gd name="connsiteY2" fmla="*/ 0 h 1021216"/>
              <a:gd name="connsiteX3" fmla="*/ 1872492 w 1974614"/>
              <a:gd name="connsiteY3" fmla="*/ 0 h 1021216"/>
              <a:gd name="connsiteX4" fmla="*/ 1944703 w 1974614"/>
              <a:gd name="connsiteY4" fmla="*/ 29911 h 1021216"/>
              <a:gd name="connsiteX5" fmla="*/ 1974614 w 1974614"/>
              <a:gd name="connsiteY5" fmla="*/ 102122 h 1021216"/>
              <a:gd name="connsiteX6" fmla="*/ 1974614 w 1974614"/>
              <a:gd name="connsiteY6" fmla="*/ 919094 h 1021216"/>
              <a:gd name="connsiteX7" fmla="*/ 1944703 w 1974614"/>
              <a:gd name="connsiteY7" fmla="*/ 991305 h 1021216"/>
              <a:gd name="connsiteX8" fmla="*/ 1872492 w 1974614"/>
              <a:gd name="connsiteY8" fmla="*/ 1021216 h 1021216"/>
              <a:gd name="connsiteX9" fmla="*/ 102122 w 1974614"/>
              <a:gd name="connsiteY9" fmla="*/ 1021216 h 1021216"/>
              <a:gd name="connsiteX10" fmla="*/ 29911 w 1974614"/>
              <a:gd name="connsiteY10" fmla="*/ 991305 h 1021216"/>
              <a:gd name="connsiteX11" fmla="*/ 0 w 1974614"/>
              <a:gd name="connsiteY11" fmla="*/ 919094 h 1021216"/>
              <a:gd name="connsiteX12" fmla="*/ 0 w 1974614"/>
              <a:gd name="connsiteY12" fmla="*/ 102122 h 1021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74614" h="1021216">
                <a:moveTo>
                  <a:pt x="0" y="102122"/>
                </a:moveTo>
                <a:cubicBezTo>
                  <a:pt x="0" y="75038"/>
                  <a:pt x="10759" y="49062"/>
                  <a:pt x="29911" y="29911"/>
                </a:cubicBezTo>
                <a:cubicBezTo>
                  <a:pt x="49063" y="10759"/>
                  <a:pt x="75038" y="0"/>
                  <a:pt x="102122" y="0"/>
                </a:cubicBezTo>
                <a:lnTo>
                  <a:pt x="1872492" y="0"/>
                </a:lnTo>
                <a:cubicBezTo>
                  <a:pt x="1899576" y="0"/>
                  <a:pt x="1925552" y="10759"/>
                  <a:pt x="1944703" y="29911"/>
                </a:cubicBezTo>
                <a:cubicBezTo>
                  <a:pt x="1963855" y="49063"/>
                  <a:pt x="1974614" y="75038"/>
                  <a:pt x="1974614" y="102122"/>
                </a:cubicBezTo>
                <a:lnTo>
                  <a:pt x="1974614" y="919094"/>
                </a:lnTo>
                <a:cubicBezTo>
                  <a:pt x="1974614" y="946178"/>
                  <a:pt x="1963855" y="972154"/>
                  <a:pt x="1944703" y="991305"/>
                </a:cubicBezTo>
                <a:cubicBezTo>
                  <a:pt x="1925551" y="1010457"/>
                  <a:pt x="1899576" y="1021216"/>
                  <a:pt x="1872492" y="1021216"/>
                </a:cubicBezTo>
                <a:lnTo>
                  <a:pt x="102122" y="1021216"/>
                </a:lnTo>
                <a:cubicBezTo>
                  <a:pt x="75038" y="1021216"/>
                  <a:pt x="49062" y="1010457"/>
                  <a:pt x="29911" y="991305"/>
                </a:cubicBezTo>
                <a:cubicBezTo>
                  <a:pt x="10759" y="972153"/>
                  <a:pt x="0" y="946178"/>
                  <a:pt x="0" y="919094"/>
                </a:cubicBezTo>
                <a:lnTo>
                  <a:pt x="0" y="102122"/>
                </a:lnTo>
                <a:close/>
              </a:path>
            </a:pathLst>
          </a:custGeom>
          <a:solidFill>
            <a:srgbClr val="FFFFFF"/>
          </a:solidFill>
        </p:spPr>
        <p:style>
          <a:lnRef idx="1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150" tIns="45150" rIns="45150" bIns="4515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kern="1200" dirty="0" smtClean="0"/>
              <a:t>Joint projects implemented with other sectors </a:t>
            </a:r>
            <a:r>
              <a:rPr lang="en-US" sz="1200" kern="1200" dirty="0" smtClean="0"/>
              <a:t>At least two projects successfully piloted with other sector groups</a:t>
            </a:r>
            <a:endParaRPr lang="en-GB" sz="1200" kern="1200" dirty="0" smtClean="0"/>
          </a:p>
        </p:txBody>
      </p:sp>
      <p:sp>
        <p:nvSpPr>
          <p:cNvPr id="33" name="Right Arrow 32"/>
          <p:cNvSpPr/>
          <p:nvPr/>
        </p:nvSpPr>
        <p:spPr>
          <a:xfrm rot="5400000">
            <a:off x="5598765" y="2822848"/>
            <a:ext cx="86389" cy="86389"/>
          </a:xfrm>
          <a:prstGeom prst="rightArrow">
            <a:avLst>
              <a:gd name="adj1" fmla="val 66700"/>
              <a:gd name="adj2" fmla="val 50000"/>
            </a:avLst>
          </a:prstGeom>
          <a:noFill/>
          <a:ln>
            <a:noFill/>
          </a:ln>
        </p:spPr>
        <p:style>
          <a:lnRef idx="0">
            <a:scrgbClr r="0" g="0" b="0"/>
          </a:lnRef>
          <a:fillRef idx="3">
            <a:scrgbClr r="0" g="0" b="0"/>
          </a:fillRef>
          <a:effectRef idx="2">
            <a:schemeClr val="accent6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4" name="Freeform 33"/>
          <p:cNvSpPr/>
          <p:nvPr/>
        </p:nvSpPr>
        <p:spPr>
          <a:xfrm>
            <a:off x="4654653" y="2952432"/>
            <a:ext cx="1974614" cy="1021216"/>
          </a:xfrm>
          <a:custGeom>
            <a:avLst/>
            <a:gdLst>
              <a:gd name="connsiteX0" fmla="*/ 0 w 1974614"/>
              <a:gd name="connsiteY0" fmla="*/ 102122 h 1021216"/>
              <a:gd name="connsiteX1" fmla="*/ 29911 w 1974614"/>
              <a:gd name="connsiteY1" fmla="*/ 29911 h 1021216"/>
              <a:gd name="connsiteX2" fmla="*/ 102122 w 1974614"/>
              <a:gd name="connsiteY2" fmla="*/ 0 h 1021216"/>
              <a:gd name="connsiteX3" fmla="*/ 1872492 w 1974614"/>
              <a:gd name="connsiteY3" fmla="*/ 0 h 1021216"/>
              <a:gd name="connsiteX4" fmla="*/ 1944703 w 1974614"/>
              <a:gd name="connsiteY4" fmla="*/ 29911 h 1021216"/>
              <a:gd name="connsiteX5" fmla="*/ 1974614 w 1974614"/>
              <a:gd name="connsiteY5" fmla="*/ 102122 h 1021216"/>
              <a:gd name="connsiteX6" fmla="*/ 1974614 w 1974614"/>
              <a:gd name="connsiteY6" fmla="*/ 919094 h 1021216"/>
              <a:gd name="connsiteX7" fmla="*/ 1944703 w 1974614"/>
              <a:gd name="connsiteY7" fmla="*/ 991305 h 1021216"/>
              <a:gd name="connsiteX8" fmla="*/ 1872492 w 1974614"/>
              <a:gd name="connsiteY8" fmla="*/ 1021216 h 1021216"/>
              <a:gd name="connsiteX9" fmla="*/ 102122 w 1974614"/>
              <a:gd name="connsiteY9" fmla="*/ 1021216 h 1021216"/>
              <a:gd name="connsiteX10" fmla="*/ 29911 w 1974614"/>
              <a:gd name="connsiteY10" fmla="*/ 991305 h 1021216"/>
              <a:gd name="connsiteX11" fmla="*/ 0 w 1974614"/>
              <a:gd name="connsiteY11" fmla="*/ 919094 h 1021216"/>
              <a:gd name="connsiteX12" fmla="*/ 0 w 1974614"/>
              <a:gd name="connsiteY12" fmla="*/ 102122 h 1021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74614" h="1021216">
                <a:moveTo>
                  <a:pt x="0" y="102122"/>
                </a:moveTo>
                <a:cubicBezTo>
                  <a:pt x="0" y="75038"/>
                  <a:pt x="10759" y="49062"/>
                  <a:pt x="29911" y="29911"/>
                </a:cubicBezTo>
                <a:cubicBezTo>
                  <a:pt x="49063" y="10759"/>
                  <a:pt x="75038" y="0"/>
                  <a:pt x="102122" y="0"/>
                </a:cubicBezTo>
                <a:lnTo>
                  <a:pt x="1872492" y="0"/>
                </a:lnTo>
                <a:cubicBezTo>
                  <a:pt x="1899576" y="0"/>
                  <a:pt x="1925552" y="10759"/>
                  <a:pt x="1944703" y="29911"/>
                </a:cubicBezTo>
                <a:cubicBezTo>
                  <a:pt x="1963855" y="49063"/>
                  <a:pt x="1974614" y="75038"/>
                  <a:pt x="1974614" y="102122"/>
                </a:cubicBezTo>
                <a:lnTo>
                  <a:pt x="1974614" y="919094"/>
                </a:lnTo>
                <a:cubicBezTo>
                  <a:pt x="1974614" y="946178"/>
                  <a:pt x="1963855" y="972154"/>
                  <a:pt x="1944703" y="991305"/>
                </a:cubicBezTo>
                <a:cubicBezTo>
                  <a:pt x="1925551" y="1010457"/>
                  <a:pt x="1899576" y="1021216"/>
                  <a:pt x="1872492" y="1021216"/>
                </a:cubicBezTo>
                <a:lnTo>
                  <a:pt x="102122" y="1021216"/>
                </a:lnTo>
                <a:cubicBezTo>
                  <a:pt x="75038" y="1021216"/>
                  <a:pt x="49062" y="1010457"/>
                  <a:pt x="29911" y="991305"/>
                </a:cubicBezTo>
                <a:cubicBezTo>
                  <a:pt x="10759" y="972153"/>
                  <a:pt x="0" y="946178"/>
                  <a:pt x="0" y="919094"/>
                </a:cubicBezTo>
                <a:lnTo>
                  <a:pt x="0" y="102122"/>
                </a:lnTo>
                <a:close/>
              </a:path>
            </a:pathLst>
          </a:custGeom>
          <a:solidFill>
            <a:srgbClr val="FFFFFF"/>
          </a:solidFill>
        </p:spPr>
        <p:style>
          <a:lnRef idx="1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150" tIns="45150" rIns="45150" bIns="4515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kern="1200" dirty="0" smtClean="0"/>
              <a:t>NSUs sufficiently resourced to implement CEP-BCI Phase II</a:t>
            </a:r>
          </a:p>
        </p:txBody>
      </p:sp>
      <p:sp>
        <p:nvSpPr>
          <p:cNvPr id="35" name="Right Arrow 34"/>
          <p:cNvSpPr/>
          <p:nvPr/>
        </p:nvSpPr>
        <p:spPr>
          <a:xfrm rot="5400000">
            <a:off x="5598765" y="4016843"/>
            <a:ext cx="86389" cy="86389"/>
          </a:xfrm>
          <a:prstGeom prst="rightArrow">
            <a:avLst>
              <a:gd name="adj1" fmla="val 66700"/>
              <a:gd name="adj2" fmla="val 50000"/>
            </a:avLst>
          </a:prstGeom>
          <a:noFill/>
          <a:ln>
            <a:noFill/>
          </a:ln>
        </p:spPr>
        <p:style>
          <a:lnRef idx="0">
            <a:scrgbClr r="0" g="0" b="0"/>
          </a:lnRef>
          <a:fillRef idx="3">
            <a:scrgbClr r="0" g="0" b="0"/>
          </a:fillRef>
          <a:effectRef idx="2">
            <a:schemeClr val="accent6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6" name="Freeform 35"/>
          <p:cNvSpPr/>
          <p:nvPr/>
        </p:nvSpPr>
        <p:spPr>
          <a:xfrm>
            <a:off x="4654653" y="4146427"/>
            <a:ext cx="1974614" cy="1263772"/>
          </a:xfrm>
          <a:custGeom>
            <a:avLst/>
            <a:gdLst>
              <a:gd name="connsiteX0" fmla="*/ 0 w 1974614"/>
              <a:gd name="connsiteY0" fmla="*/ 126377 h 1263772"/>
              <a:gd name="connsiteX1" fmla="*/ 37015 w 1974614"/>
              <a:gd name="connsiteY1" fmla="*/ 37015 h 1263772"/>
              <a:gd name="connsiteX2" fmla="*/ 126377 w 1974614"/>
              <a:gd name="connsiteY2" fmla="*/ 0 h 1263772"/>
              <a:gd name="connsiteX3" fmla="*/ 1848237 w 1974614"/>
              <a:gd name="connsiteY3" fmla="*/ 0 h 1263772"/>
              <a:gd name="connsiteX4" fmla="*/ 1937599 w 1974614"/>
              <a:gd name="connsiteY4" fmla="*/ 37015 h 1263772"/>
              <a:gd name="connsiteX5" fmla="*/ 1974614 w 1974614"/>
              <a:gd name="connsiteY5" fmla="*/ 126377 h 1263772"/>
              <a:gd name="connsiteX6" fmla="*/ 1974614 w 1974614"/>
              <a:gd name="connsiteY6" fmla="*/ 1137395 h 1263772"/>
              <a:gd name="connsiteX7" fmla="*/ 1937599 w 1974614"/>
              <a:gd name="connsiteY7" fmla="*/ 1226757 h 1263772"/>
              <a:gd name="connsiteX8" fmla="*/ 1848237 w 1974614"/>
              <a:gd name="connsiteY8" fmla="*/ 1263772 h 1263772"/>
              <a:gd name="connsiteX9" fmla="*/ 126377 w 1974614"/>
              <a:gd name="connsiteY9" fmla="*/ 1263772 h 1263772"/>
              <a:gd name="connsiteX10" fmla="*/ 37015 w 1974614"/>
              <a:gd name="connsiteY10" fmla="*/ 1226757 h 1263772"/>
              <a:gd name="connsiteX11" fmla="*/ 0 w 1974614"/>
              <a:gd name="connsiteY11" fmla="*/ 1137395 h 1263772"/>
              <a:gd name="connsiteX12" fmla="*/ 0 w 1974614"/>
              <a:gd name="connsiteY12" fmla="*/ 126377 h 1263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74614" h="1263772">
                <a:moveTo>
                  <a:pt x="0" y="126377"/>
                </a:moveTo>
                <a:cubicBezTo>
                  <a:pt x="0" y="92860"/>
                  <a:pt x="13315" y="60715"/>
                  <a:pt x="37015" y="37015"/>
                </a:cubicBezTo>
                <a:cubicBezTo>
                  <a:pt x="60715" y="13315"/>
                  <a:pt x="92860" y="0"/>
                  <a:pt x="126377" y="0"/>
                </a:cubicBezTo>
                <a:lnTo>
                  <a:pt x="1848237" y="0"/>
                </a:lnTo>
                <a:cubicBezTo>
                  <a:pt x="1881754" y="0"/>
                  <a:pt x="1913899" y="13315"/>
                  <a:pt x="1937599" y="37015"/>
                </a:cubicBezTo>
                <a:cubicBezTo>
                  <a:pt x="1961299" y="60715"/>
                  <a:pt x="1974614" y="92860"/>
                  <a:pt x="1974614" y="126377"/>
                </a:cubicBezTo>
                <a:lnTo>
                  <a:pt x="1974614" y="1137395"/>
                </a:lnTo>
                <a:cubicBezTo>
                  <a:pt x="1974614" y="1170912"/>
                  <a:pt x="1961299" y="1203057"/>
                  <a:pt x="1937599" y="1226757"/>
                </a:cubicBezTo>
                <a:cubicBezTo>
                  <a:pt x="1913899" y="1250457"/>
                  <a:pt x="1881754" y="1263772"/>
                  <a:pt x="1848237" y="1263772"/>
                </a:cubicBezTo>
                <a:lnTo>
                  <a:pt x="126377" y="1263772"/>
                </a:lnTo>
                <a:cubicBezTo>
                  <a:pt x="92860" y="1263772"/>
                  <a:pt x="60715" y="1250457"/>
                  <a:pt x="37015" y="1226757"/>
                </a:cubicBezTo>
                <a:cubicBezTo>
                  <a:pt x="13315" y="1203057"/>
                  <a:pt x="0" y="1170912"/>
                  <a:pt x="0" y="1137395"/>
                </a:cubicBezTo>
                <a:lnTo>
                  <a:pt x="0" y="126377"/>
                </a:lnTo>
                <a:close/>
              </a:path>
            </a:pathLst>
          </a:custGeom>
          <a:solidFill>
            <a:srgbClr val="FFFFFF"/>
          </a:solidFill>
        </p:spPr>
        <p:style>
          <a:lnRef idx="1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2255" tIns="52255" rIns="52255" bIns="5225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kern="1200" dirty="0" smtClean="0"/>
              <a:t>‘University network’ with planners and decision makers established</a:t>
            </a:r>
            <a:endParaRPr lang="en-GB" sz="1200" kern="1200" dirty="0"/>
          </a:p>
        </p:txBody>
      </p:sp>
      <p:sp>
        <p:nvSpPr>
          <p:cNvPr id="37" name="Right Arrow 36"/>
          <p:cNvSpPr/>
          <p:nvPr/>
        </p:nvSpPr>
        <p:spPr>
          <a:xfrm rot="5400000">
            <a:off x="5598765" y="5453394"/>
            <a:ext cx="86389" cy="86389"/>
          </a:xfrm>
          <a:prstGeom prst="rightArrow">
            <a:avLst>
              <a:gd name="adj1" fmla="val 66700"/>
              <a:gd name="adj2" fmla="val 50000"/>
            </a:avLst>
          </a:prstGeom>
          <a:noFill/>
          <a:ln>
            <a:noFill/>
          </a:ln>
        </p:spPr>
        <p:style>
          <a:lnRef idx="0">
            <a:scrgbClr r="0" g="0" b="0"/>
          </a:lnRef>
          <a:fillRef idx="3">
            <a:scrgbClr r="0" g="0" b="0"/>
          </a:fillRef>
          <a:effectRef idx="2">
            <a:schemeClr val="accent6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8" name="Freeform 37"/>
          <p:cNvSpPr/>
          <p:nvPr/>
        </p:nvSpPr>
        <p:spPr>
          <a:xfrm>
            <a:off x="4654653" y="5582978"/>
            <a:ext cx="1974614" cy="1021216"/>
          </a:xfrm>
          <a:custGeom>
            <a:avLst/>
            <a:gdLst>
              <a:gd name="connsiteX0" fmla="*/ 0 w 1974614"/>
              <a:gd name="connsiteY0" fmla="*/ 102122 h 1021216"/>
              <a:gd name="connsiteX1" fmla="*/ 29911 w 1974614"/>
              <a:gd name="connsiteY1" fmla="*/ 29911 h 1021216"/>
              <a:gd name="connsiteX2" fmla="*/ 102122 w 1974614"/>
              <a:gd name="connsiteY2" fmla="*/ 0 h 1021216"/>
              <a:gd name="connsiteX3" fmla="*/ 1872492 w 1974614"/>
              <a:gd name="connsiteY3" fmla="*/ 0 h 1021216"/>
              <a:gd name="connsiteX4" fmla="*/ 1944703 w 1974614"/>
              <a:gd name="connsiteY4" fmla="*/ 29911 h 1021216"/>
              <a:gd name="connsiteX5" fmla="*/ 1974614 w 1974614"/>
              <a:gd name="connsiteY5" fmla="*/ 102122 h 1021216"/>
              <a:gd name="connsiteX6" fmla="*/ 1974614 w 1974614"/>
              <a:gd name="connsiteY6" fmla="*/ 919094 h 1021216"/>
              <a:gd name="connsiteX7" fmla="*/ 1944703 w 1974614"/>
              <a:gd name="connsiteY7" fmla="*/ 991305 h 1021216"/>
              <a:gd name="connsiteX8" fmla="*/ 1872492 w 1974614"/>
              <a:gd name="connsiteY8" fmla="*/ 1021216 h 1021216"/>
              <a:gd name="connsiteX9" fmla="*/ 102122 w 1974614"/>
              <a:gd name="connsiteY9" fmla="*/ 1021216 h 1021216"/>
              <a:gd name="connsiteX10" fmla="*/ 29911 w 1974614"/>
              <a:gd name="connsiteY10" fmla="*/ 991305 h 1021216"/>
              <a:gd name="connsiteX11" fmla="*/ 0 w 1974614"/>
              <a:gd name="connsiteY11" fmla="*/ 919094 h 1021216"/>
              <a:gd name="connsiteX12" fmla="*/ 0 w 1974614"/>
              <a:gd name="connsiteY12" fmla="*/ 102122 h 1021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74614" h="1021216">
                <a:moveTo>
                  <a:pt x="0" y="102122"/>
                </a:moveTo>
                <a:cubicBezTo>
                  <a:pt x="0" y="75038"/>
                  <a:pt x="10759" y="49062"/>
                  <a:pt x="29911" y="29911"/>
                </a:cubicBezTo>
                <a:cubicBezTo>
                  <a:pt x="49063" y="10759"/>
                  <a:pt x="75038" y="0"/>
                  <a:pt x="102122" y="0"/>
                </a:cubicBezTo>
                <a:lnTo>
                  <a:pt x="1872492" y="0"/>
                </a:lnTo>
                <a:cubicBezTo>
                  <a:pt x="1899576" y="0"/>
                  <a:pt x="1925552" y="10759"/>
                  <a:pt x="1944703" y="29911"/>
                </a:cubicBezTo>
                <a:cubicBezTo>
                  <a:pt x="1963855" y="49063"/>
                  <a:pt x="1974614" y="75038"/>
                  <a:pt x="1974614" y="102122"/>
                </a:cubicBezTo>
                <a:lnTo>
                  <a:pt x="1974614" y="919094"/>
                </a:lnTo>
                <a:cubicBezTo>
                  <a:pt x="1974614" y="946178"/>
                  <a:pt x="1963855" y="972154"/>
                  <a:pt x="1944703" y="991305"/>
                </a:cubicBezTo>
                <a:cubicBezTo>
                  <a:pt x="1925551" y="1010457"/>
                  <a:pt x="1899576" y="1021216"/>
                  <a:pt x="1872492" y="1021216"/>
                </a:cubicBezTo>
                <a:lnTo>
                  <a:pt x="102122" y="1021216"/>
                </a:lnTo>
                <a:cubicBezTo>
                  <a:pt x="75038" y="1021216"/>
                  <a:pt x="49062" y="1010457"/>
                  <a:pt x="29911" y="991305"/>
                </a:cubicBezTo>
                <a:cubicBezTo>
                  <a:pt x="10759" y="972153"/>
                  <a:pt x="0" y="946178"/>
                  <a:pt x="0" y="919094"/>
                </a:cubicBezTo>
                <a:lnTo>
                  <a:pt x="0" y="102122"/>
                </a:lnTo>
                <a:close/>
              </a:path>
            </a:pathLst>
          </a:custGeom>
          <a:solidFill>
            <a:srgbClr val="FFFFFF"/>
          </a:solidFill>
        </p:spPr>
        <p:style>
          <a:lnRef idx="1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150" tIns="45150" rIns="45150" bIns="4515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kern="1200" dirty="0" smtClean="0"/>
              <a:t>Further funding to support GMS countries leveraged 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i="1" kern="1200" dirty="0" smtClean="0"/>
              <a:t>2 new sources of funding secured</a:t>
            </a:r>
            <a:endParaRPr lang="en-GB" sz="1200" i="1" kern="1200" dirty="0"/>
          </a:p>
        </p:txBody>
      </p:sp>
      <p:graphicFrame>
        <p:nvGraphicFramePr>
          <p:cNvPr id="19" name="Diagram 18"/>
          <p:cNvGraphicFramePr/>
          <p:nvPr/>
        </p:nvGraphicFramePr>
        <p:xfrm>
          <a:off x="6934200" y="914400"/>
          <a:ext cx="20574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58109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WGE</a:t>
            </a:r>
            <a:endParaRPr lang="en-GB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7432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NSU</a:t>
            </a:r>
            <a:endParaRPr lang="en-GB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132" y="3925956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EOC</a:t>
            </a:r>
            <a:endParaRPr lang="en-GB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756" y="5350566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Financing</a:t>
            </a:r>
            <a:endParaRPr lang="en-GB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877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  <p:bldP spid="17" grpId="0" animBg="1"/>
      <p:bldP spid="20" grpId="0" animBg="1"/>
      <p:bldP spid="21" grpId="0" animBg="1"/>
      <p:bldP spid="23" grpId="0" animBg="1"/>
      <p:bldP spid="25" grpId="0" animBg="1"/>
      <p:bldP spid="27" grpId="0" animBg="1"/>
      <p:bldP spid="29" grpId="0" animBg="1"/>
      <p:bldP spid="30" grpId="0" animBg="1"/>
      <p:bldP spid="32" grpId="0" animBg="1"/>
      <p:bldP spid="34" grpId="0" animBg="1"/>
      <p:bldP spid="36" grpId="0" animBg="1"/>
      <p:bldP spid="38" grpId="0" animBg="1"/>
      <p:bldP spid="5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4983163"/>
          </a:xfrm>
        </p:spPr>
        <p:txBody>
          <a:bodyPr/>
          <a:lstStyle/>
          <a:p>
            <a:r>
              <a:rPr lang="en-US" sz="2800" dirty="0" smtClean="0"/>
              <a:t>Signing of </a:t>
            </a:r>
            <a:r>
              <a:rPr lang="en-US" sz="2800" dirty="0" err="1" smtClean="0"/>
              <a:t>LoA</a:t>
            </a:r>
            <a:r>
              <a:rPr lang="en-US" sz="2800" dirty="0" smtClean="0"/>
              <a:t> for establishment of NSUs/ PSUs with following functions</a:t>
            </a:r>
          </a:p>
          <a:p>
            <a:pPr lvl="1"/>
            <a:r>
              <a:rPr lang="en-GB" sz="2400" dirty="0" smtClean="0"/>
              <a:t>Establishment / strengthening of NSU and institutional needs assessment for program implementation</a:t>
            </a:r>
          </a:p>
          <a:p>
            <a:pPr lvl="1"/>
            <a:r>
              <a:rPr lang="en-GB" sz="2400" dirty="0" smtClean="0"/>
              <a:t>Coordination, monitoring, reporting and outreach support for CEP-BCI Phase 2 activities. </a:t>
            </a:r>
          </a:p>
          <a:p>
            <a:pPr lvl="1"/>
            <a:r>
              <a:rPr lang="en-US" sz="2400" dirty="0" smtClean="0"/>
              <a:t>Support to development and maintenance of Environmental Information System (EIS)</a:t>
            </a:r>
          </a:p>
          <a:p>
            <a:r>
              <a:rPr lang="en-US" sz="2800" dirty="0" smtClean="0"/>
              <a:t>Complete EOC and NSU recruitment</a:t>
            </a:r>
          </a:p>
          <a:p>
            <a:r>
              <a:rPr lang="en-US" sz="2800" dirty="0" smtClean="0"/>
              <a:t>Begin institutional needs assessment</a:t>
            </a:r>
          </a:p>
          <a:p>
            <a:r>
              <a:rPr lang="en-US" sz="2800" dirty="0" smtClean="0"/>
              <a:t>Finalize co-financing agreement with </a:t>
            </a:r>
            <a:r>
              <a:rPr lang="en-US" sz="2800" dirty="0" err="1" smtClean="0"/>
              <a:t>Sida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OC-2 Line 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OC-No 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6275</TotalTime>
  <Words>797</Words>
  <Application>Microsoft Office PowerPoint</Application>
  <PresentationFormat>On-screen Show (4:3)</PresentationFormat>
  <Paragraphs>99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EOC-2 Line Title</vt:lpstr>
      <vt:lpstr>EOC-No Title</vt:lpstr>
      <vt:lpstr>Slide 1</vt:lpstr>
      <vt:lpstr>Activity Progress May-Oct 2012</vt:lpstr>
      <vt:lpstr>Activity Progress May-Oct 2012</vt:lpstr>
      <vt:lpstr>Component 4 structure </vt:lpstr>
      <vt:lpstr>Results-based planning</vt:lpstr>
      <vt:lpstr>Priority Activities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LOTHAR_LINDE</dc:creator>
  <cp:lastModifiedBy>Naeeda</cp:lastModifiedBy>
  <cp:revision>323</cp:revision>
  <cp:lastPrinted>2010-09-23T13:03:53Z</cp:lastPrinted>
  <dcterms:created xsi:type="dcterms:W3CDTF">2010-09-23T14:44:56Z</dcterms:created>
  <dcterms:modified xsi:type="dcterms:W3CDTF">2012-10-25T00:40:13Z</dcterms:modified>
</cp:coreProperties>
</file>